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 id="2147483729" r:id="rId2"/>
    <p:sldMasterId id="2147483766" r:id="rId3"/>
    <p:sldMasterId id="2147484104" r:id="rId4"/>
  </p:sldMasterIdLst>
  <p:notesMasterIdLst>
    <p:notesMasterId r:id="rId41"/>
  </p:notesMasterIdLst>
  <p:handoutMasterIdLst>
    <p:handoutMasterId r:id="rId42"/>
  </p:handoutMasterIdLst>
  <p:sldIdLst>
    <p:sldId id="16872" r:id="rId5"/>
    <p:sldId id="1557" r:id="rId6"/>
    <p:sldId id="17622" r:id="rId7"/>
    <p:sldId id="1550" r:id="rId8"/>
    <p:sldId id="1554" r:id="rId9"/>
    <p:sldId id="1560" r:id="rId10"/>
    <p:sldId id="1204" r:id="rId11"/>
    <p:sldId id="16230" r:id="rId12"/>
    <p:sldId id="883" r:id="rId13"/>
    <p:sldId id="1546" r:id="rId14"/>
    <p:sldId id="16876" r:id="rId15"/>
    <p:sldId id="16935" r:id="rId16"/>
    <p:sldId id="17623" r:id="rId17"/>
    <p:sldId id="16949" r:id="rId18"/>
    <p:sldId id="17624" r:id="rId19"/>
    <p:sldId id="16880" r:id="rId20"/>
    <p:sldId id="1189" r:id="rId21"/>
    <p:sldId id="16873" r:id="rId22"/>
    <p:sldId id="16882" r:id="rId23"/>
    <p:sldId id="16883" r:id="rId24"/>
    <p:sldId id="17625" r:id="rId25"/>
    <p:sldId id="17626" r:id="rId26"/>
    <p:sldId id="17627" r:id="rId27"/>
    <p:sldId id="17628" r:id="rId28"/>
    <p:sldId id="17629" r:id="rId29"/>
    <p:sldId id="17641" r:id="rId30"/>
    <p:sldId id="17631" r:id="rId31"/>
    <p:sldId id="17642" r:id="rId32"/>
    <p:sldId id="261" r:id="rId33"/>
    <p:sldId id="17621" r:id="rId34"/>
    <p:sldId id="17635" r:id="rId35"/>
    <p:sldId id="17636" r:id="rId36"/>
    <p:sldId id="17637" r:id="rId37"/>
    <p:sldId id="17638" r:id="rId38"/>
    <p:sldId id="17639" r:id="rId39"/>
    <p:sldId id="17640" r:id="rId40"/>
  </p:sldIdLst>
  <p:sldSz cx="9144000" cy="6858000" type="screen4x3"/>
  <p:notesSz cx="7099300" cy="10234613"/>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59" userDrawn="1">
          <p15:clr>
            <a:srgbClr val="A4A3A4"/>
          </p15:clr>
        </p15:guide>
        <p15:guide id="2" pos="521" userDrawn="1">
          <p15:clr>
            <a:srgbClr val="A4A3A4"/>
          </p15:clr>
        </p15:guide>
        <p15:guide id="3" orient="horz" pos="2024" userDrawn="1">
          <p15:clr>
            <a:srgbClr val="A4A3A4"/>
          </p15:clr>
        </p15:guide>
        <p15:guide id="4" pos="4536" userDrawn="1">
          <p15:clr>
            <a:srgbClr val="A4A3A4"/>
          </p15:clr>
        </p15:guide>
        <p15:guide id="5" orient="horz" pos="3770" userDrawn="1">
          <p15:clr>
            <a:srgbClr val="A4A3A4"/>
          </p15:clr>
        </p15:guide>
      </p15:sldGuideLst>
    </p:ext>
    <p:ext uri="{2D200454-40CA-4A62-9FC3-DE9A4176ACB9}">
      <p15:notesGuideLst xmlns:p15="http://schemas.microsoft.com/office/powerpoint/2012/main">
        <p15:guide id="1" orient="horz" pos="519" userDrawn="1">
          <p15:clr>
            <a:srgbClr val="A4A3A4"/>
          </p15:clr>
        </p15:guide>
        <p15:guide id="2" pos="2233" userDrawn="1">
          <p15:clr>
            <a:srgbClr val="A4A3A4"/>
          </p15:clr>
        </p15:guide>
        <p15:guide id="4" pos="2235" userDrawn="1">
          <p15:clr>
            <a:srgbClr val="A4A3A4"/>
          </p15:clr>
        </p15:guide>
        <p15:guide id="5" pos="592" userDrawn="1">
          <p15:clr>
            <a:srgbClr val="A4A3A4"/>
          </p15:clr>
        </p15:guide>
        <p15:guide id="6" orient="horz" pos="306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go-user" initials="k" lastIdx="21" clrIdx="0"/>
  <p:cmAuthor id="2" name="堀部賢太郎" initials="堀部賢太郎" lastIdx="10" clrIdx="1"/>
  <p:cmAuthor id="3" name="髙道香織" initials="髙道香織" lastIdx="1" clrIdx="2">
    <p:extLst>
      <p:ext uri="{19B8F6BF-5375-455C-9EA6-DF929625EA0E}">
        <p15:presenceInfo xmlns:p15="http://schemas.microsoft.com/office/powerpoint/2012/main" userId="bf4f1c904de7dd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7900"/>
    <a:srgbClr val="71339F"/>
    <a:srgbClr val="A3C7E7"/>
    <a:srgbClr val="FFCF89"/>
    <a:srgbClr val="CC00CC"/>
    <a:srgbClr val="FF0066"/>
    <a:srgbClr val="7FC6CB"/>
    <a:srgbClr val="DBB0AF"/>
    <a:srgbClr val="BBE0E3"/>
    <a:srgbClr val="FF9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44" autoAdjust="0"/>
    <p:restoredTop sz="53550" autoAdjust="0"/>
  </p:normalViewPr>
  <p:slideViewPr>
    <p:cSldViewPr snapToGrid="0">
      <p:cViewPr varScale="1">
        <p:scale>
          <a:sx n="58" d="100"/>
          <a:sy n="58" d="100"/>
        </p:scale>
        <p:origin x="684" y="66"/>
      </p:cViewPr>
      <p:guideLst>
        <p:guide orient="horz" pos="459"/>
        <p:guide pos="521"/>
        <p:guide orient="horz" pos="2024"/>
        <p:guide pos="4536"/>
        <p:guide orient="horz" pos="3770"/>
      </p:guideLst>
    </p:cSldViewPr>
  </p:slideViewPr>
  <p:outlineViewPr>
    <p:cViewPr>
      <p:scale>
        <a:sx n="33" d="100"/>
        <a:sy n="33" d="100"/>
      </p:scale>
      <p:origin x="0" y="-19963"/>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76" d="100"/>
          <a:sy n="76" d="100"/>
        </p:scale>
        <p:origin x="204" y="102"/>
      </p:cViewPr>
      <p:guideLst>
        <p:guide orient="horz" pos="519"/>
        <p:guide pos="2233"/>
        <p:guide pos="2235"/>
        <p:guide pos="592"/>
        <p:guide orient="horz" pos="306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rAngAx val="0"/>
      <c:perspective val="1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860873943511959"/>
          <c:y val="0.17701628171147296"/>
          <c:w val="0.80938083580400311"/>
          <c:h val="0.77914489566501188"/>
        </c:manualLayout>
      </c:layout>
      <c:pie3DChart>
        <c:varyColors val="1"/>
        <c:ser>
          <c:idx val="0"/>
          <c:order val="0"/>
          <c:dPt>
            <c:idx val="0"/>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1-F9F5-4CF2-A00A-97C9A73D0B21}"/>
              </c:ext>
            </c:extLst>
          </c:dPt>
          <c:dPt>
            <c:idx val="1"/>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F9F5-4CF2-A00A-97C9A73D0B21}"/>
              </c:ext>
            </c:extLst>
          </c:dPt>
          <c:dPt>
            <c:idx val="2"/>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5-F9F5-4CF2-A00A-97C9A73D0B21}"/>
              </c:ext>
            </c:extLst>
          </c:dPt>
          <c:dPt>
            <c:idx val="3"/>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F9F5-4CF2-A00A-97C9A73D0B21}"/>
              </c:ext>
            </c:extLst>
          </c:dPt>
          <c:dPt>
            <c:idx val="4"/>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F9F5-4CF2-A00A-97C9A73D0B21}"/>
              </c:ext>
            </c:extLst>
          </c:dPt>
          <c:dPt>
            <c:idx val="5"/>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B-F9F5-4CF2-A00A-97C9A73D0B21}"/>
              </c:ext>
            </c:extLst>
          </c:dPt>
          <c:dPt>
            <c:idx val="6"/>
            <c:bubble3D val="0"/>
            <c:spPr>
              <a:solidFill>
                <a:schemeClr val="accent6">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F9F5-4CF2-A00A-97C9A73D0B21}"/>
              </c:ext>
            </c:extLst>
          </c:dPt>
          <c:dLbls>
            <c:dLbl>
              <c:idx val="0"/>
              <c:layout>
                <c:manualLayout>
                  <c:x val="-9.0617195861576877E-2"/>
                  <c:y val="-0.21254844512449639"/>
                </c:manualLayout>
              </c:layout>
              <c:spPr>
                <a:solidFill>
                  <a:srgbClr val="FFFFFF"/>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1"/>
              <c:showSerName val="0"/>
              <c:showPercent val="0"/>
              <c:showBubbleSize val="0"/>
              <c:separator>
</c:separator>
              <c:extLst>
                <c:ext xmlns:c15="http://schemas.microsoft.com/office/drawing/2012/chart" uri="{CE6537A1-D6FC-4f65-9D91-7224C49458BB}">
                  <c15:layout>
                    <c:manualLayout>
                      <c:w val="0.24763492317344718"/>
                      <c:h val="0.23528120186221399"/>
                    </c:manualLayout>
                  </c15:layout>
                </c:ext>
                <c:ext xmlns:c16="http://schemas.microsoft.com/office/drawing/2014/chart" uri="{C3380CC4-5D6E-409C-BE32-E72D297353CC}">
                  <c16:uniqueId val="{00000001-F9F5-4CF2-A00A-97C9A73D0B21}"/>
                </c:ext>
              </c:extLst>
            </c:dLbl>
            <c:dLbl>
              <c:idx val="1"/>
              <c:layout>
                <c:manualLayout>
                  <c:x val="-9.4157491357781689E-2"/>
                  <c:y val="0.31450809258007667"/>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F9F5-4CF2-A00A-97C9A73D0B21}"/>
                </c:ext>
              </c:extLst>
            </c:dLbl>
            <c:dLbl>
              <c:idx val="2"/>
              <c:layout>
                <c:manualLayout>
                  <c:x val="-0.20414654249757033"/>
                  <c:y val="0.29410150232776749"/>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F9F5-4CF2-A00A-97C9A73D0B21}"/>
                </c:ext>
              </c:extLst>
            </c:dLbl>
            <c:dLbl>
              <c:idx val="3"/>
              <c:layout>
                <c:manualLayout>
                  <c:x val="-0.19892295200954641"/>
                  <c:y val="4.6225768860863423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1796720262772645"/>
                      <c:h val="0.23528120186221399"/>
                    </c:manualLayout>
                  </c15:layout>
                </c:ext>
                <c:ext xmlns:c16="http://schemas.microsoft.com/office/drawing/2014/chart" uri="{C3380CC4-5D6E-409C-BE32-E72D297353CC}">
                  <c16:uniqueId val="{00000007-F9F5-4CF2-A00A-97C9A73D0B21}"/>
                </c:ext>
              </c:extLst>
            </c:dLbl>
            <c:dLbl>
              <c:idx val="5"/>
              <c:layout>
                <c:manualLayout>
                  <c:x val="8.0017038394823284E-2"/>
                  <c:y val="-4.7530370761730611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F9F5-4CF2-A00A-97C9A73D0B21}"/>
                </c:ext>
              </c:extLst>
            </c:dLbl>
            <c:dLbl>
              <c:idx val="6"/>
              <c:layout>
                <c:manualLayout>
                  <c:x val="0.19516041925523148"/>
                  <c:y val="-3.605014849452737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F9F5-4CF2-A00A-97C9A73D0B21}"/>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1"/>
            <c:showSerName val="0"/>
            <c:showPercent val="0"/>
            <c:showBubbleSize val="0"/>
            <c:separator>
</c:separator>
            <c:showLeaderLines val="1"/>
            <c:leaderLines>
              <c:spPr>
                <a:ln w="12700" cap="flat" cmpd="sng" algn="ctr">
                  <a:solidFill>
                    <a:srgbClr val="000000"/>
                  </a:solidFill>
                  <a:round/>
                </a:ln>
                <a:effectLst/>
              </c:spPr>
            </c:leaderLines>
            <c:extLst>
              <c:ext xmlns:c15="http://schemas.microsoft.com/office/drawing/2012/chart" uri="{CE6537A1-D6FC-4f65-9D91-7224C49458BB}"/>
            </c:extLst>
          </c:dLbls>
          <c:cat>
            <c:strRef>
              <c:f>Sheet1!$B$2:$B$8</c:f>
              <c:strCache>
                <c:ptCount val="7"/>
                <c:pt idx="0">
                  <c:v>アルツハイマー型認知症</c:v>
                </c:pt>
                <c:pt idx="1">
                  <c:v>血管性認知症</c:v>
                </c:pt>
                <c:pt idx="2">
                  <c:v>レビー小体型認知症</c:v>
                </c:pt>
                <c:pt idx="3">
                  <c:v>前頭側頭型認知症</c:v>
                </c:pt>
                <c:pt idx="4">
                  <c:v>混合型</c:v>
                </c:pt>
                <c:pt idx="5">
                  <c:v>アルコール性</c:v>
                </c:pt>
                <c:pt idx="6">
                  <c:v>その他</c:v>
                </c:pt>
              </c:strCache>
            </c:strRef>
          </c:cat>
          <c:val>
            <c:numRef>
              <c:f>Sheet1!$C$2:$C$8</c:f>
              <c:numCache>
                <c:formatCode>0.0%</c:formatCode>
                <c:ptCount val="7"/>
                <c:pt idx="0">
                  <c:v>0.67600000000000005</c:v>
                </c:pt>
                <c:pt idx="1">
                  <c:v>0.19500000000000001</c:v>
                </c:pt>
                <c:pt idx="2">
                  <c:v>4.2999999999999997E-2</c:v>
                </c:pt>
                <c:pt idx="3">
                  <c:v>0.01</c:v>
                </c:pt>
                <c:pt idx="4">
                  <c:v>3.3000000000000002E-2</c:v>
                </c:pt>
                <c:pt idx="5">
                  <c:v>3.9E-2</c:v>
                </c:pt>
                <c:pt idx="6">
                  <c:v>4.0000000000000001E-3</c:v>
                </c:pt>
              </c:numCache>
            </c:numRef>
          </c:val>
          <c:extLst>
            <c:ext xmlns:c16="http://schemas.microsoft.com/office/drawing/2014/chart" uri="{C3380CC4-5D6E-409C-BE32-E72D297353CC}">
              <c16:uniqueId val="{0000000E-F9F5-4CF2-A00A-97C9A73D0B21}"/>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9203" y="9721856"/>
            <a:ext cx="2576514"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24" tIns="47663" rIns="95324" bIns="47663" numCol="1" anchor="b" anchorCtr="0" compatLnSpc="1">
            <a:prstTxWarp prst="textNoShape">
              <a:avLst/>
            </a:prstTxWarp>
          </a:bodyPr>
          <a:lstStyle>
            <a:lvl1pPr algn="ctr" defTabSz="945459">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7004" y="715965"/>
            <a:ext cx="1046163" cy="8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35" tIns="6370" rIns="53235" bIns="6370"/>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dirty="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40" name="Rectangle 4"/>
          <p:cNvSpPr>
            <a:spLocks noGrp="1" noRot="1" noChangeAspect="1" noChangeArrowheads="1" noTextEdit="1"/>
          </p:cNvSpPr>
          <p:nvPr>
            <p:ph type="sldImg" idx="2"/>
          </p:nvPr>
        </p:nvSpPr>
        <p:spPr bwMode="auto">
          <a:xfrm>
            <a:off x="996950" y="768350"/>
            <a:ext cx="512127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618" y="4860926"/>
            <a:ext cx="5680076" cy="478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24" tIns="47663" rIns="95324" bIns="47663" numCol="1" anchor="t" anchorCtr="0" compatLnSpc="1">
            <a:prstTxWarp prst="textNoShape">
              <a:avLst/>
            </a:prstTxWarp>
          </a:bodyPr>
          <a:lstStyle/>
          <a:p>
            <a:pPr lvl="0"/>
            <a:r>
              <a:rPr lang="ja-JP" altLang="en-US" noProof="0" dirty="0"/>
              <a:t>マスタ テキストの書式設定</a:t>
            </a:r>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hf sldNum="0" hdr="0" ftr="0" dt="0"/>
  <p:notesStyle>
    <a:lvl1pPr algn="l" rtl="0" eaLnBrk="0" fontAlgn="base" hangingPunct="0">
      <a:lnSpc>
        <a:spcPts val="1800"/>
      </a:lnSpc>
      <a:spcBef>
        <a:spcPts val="0"/>
      </a:spcBef>
      <a:spcAft>
        <a:spcPct val="0"/>
      </a:spcAft>
      <a:defRPr kumimoji="1" sz="105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00401F4-E7BE-47B7-9241-537EF5CFC7F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0428AD8-FC35-4E40-A6EA-724D4587AB7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01265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8" name="スライド イメージ プレースホルダー 7">
            <a:extLst>
              <a:ext uri="{FF2B5EF4-FFF2-40B4-BE49-F238E27FC236}">
                <a16:creationId xmlns:a16="http://schemas.microsoft.com/office/drawing/2014/main" id="{3DA6D807-A728-41AF-B10A-7E53E45A3BF8}"/>
              </a:ext>
            </a:extLst>
          </p:cNvPr>
          <p:cNvSpPr>
            <a:spLocks noGrp="1" noRot="1" noChangeAspect="1"/>
          </p:cNvSpPr>
          <p:nvPr>
            <p:ph type="sldImg"/>
          </p:nvPr>
        </p:nvSpPr>
        <p:spPr/>
      </p:sp>
    </p:spTree>
    <p:extLst>
      <p:ext uri="{BB962C8B-B14F-4D97-AF65-F5344CB8AC3E}">
        <p14:creationId xmlns:p14="http://schemas.microsoft.com/office/powerpoint/2010/main" val="3799487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DF761898-695B-4501-AE0E-33B41F335CDD}"/>
              </a:ext>
            </a:extLst>
          </p:cNvPr>
          <p:cNvSpPr>
            <a:spLocks noGrp="1"/>
          </p:cNvSpPr>
          <p:nvPr>
            <p:ph type="body" idx="1"/>
          </p:nvPr>
        </p:nvSpPr>
        <p:spPr/>
        <p:txBody>
          <a:bodyPr/>
          <a:lstStyle/>
          <a:p>
            <a:endParaRPr lang="ja-JP" altLang="en-US" dirty="0"/>
          </a:p>
        </p:txBody>
      </p:sp>
      <p:sp>
        <p:nvSpPr>
          <p:cNvPr id="6" name="スライド イメージ プレースホルダー 5">
            <a:extLst>
              <a:ext uri="{FF2B5EF4-FFF2-40B4-BE49-F238E27FC236}">
                <a16:creationId xmlns:a16="http://schemas.microsoft.com/office/drawing/2014/main" id="{3BAE820D-69C5-4297-82B1-F0EB9E7284DF}"/>
              </a:ext>
            </a:extLst>
          </p:cNvPr>
          <p:cNvSpPr>
            <a:spLocks noGrp="1" noRot="1" noChangeAspect="1"/>
          </p:cNvSpPr>
          <p:nvPr>
            <p:ph type="sldImg"/>
          </p:nvPr>
        </p:nvSpPr>
        <p:spPr/>
      </p:sp>
    </p:spTree>
    <p:extLst>
      <p:ext uri="{BB962C8B-B14F-4D97-AF65-F5344CB8AC3E}">
        <p14:creationId xmlns:p14="http://schemas.microsoft.com/office/powerpoint/2010/main" val="2385909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C057B54-5241-4B16-A213-3CC02517D57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2C7210-0FE4-4513-8261-8A645984067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69248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AD292DE7-FA16-4DBA-9CEB-0FC525D6458D}"/>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13C6FD28-4842-4BA0-97E9-765A380F5D72}"/>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49576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C88B613-1B1B-4FAF-935C-23160570A66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3870399-D6AE-4589-9A9F-B9968FBF4CE9}"/>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24705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ノート プレースホルダー 5">
            <a:extLst>
              <a:ext uri="{FF2B5EF4-FFF2-40B4-BE49-F238E27FC236}">
                <a16:creationId xmlns:a16="http://schemas.microsoft.com/office/drawing/2014/main" id="{C8EEA2FD-8C2D-4A6C-B987-311ACA900321}"/>
              </a:ext>
            </a:extLst>
          </p:cNvPr>
          <p:cNvSpPr>
            <a:spLocks noGrp="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4BD1BD92-734F-465C-82F5-1625C4219968}"/>
              </a:ext>
            </a:extLst>
          </p:cNvPr>
          <p:cNvSpPr>
            <a:spLocks noGrp="1" noRot="1" noChangeAspect="1"/>
          </p:cNvSpPr>
          <p:nvPr>
            <p:ph type="sldImg"/>
          </p:nvPr>
        </p:nvSpPr>
        <p:spPr/>
      </p:sp>
    </p:spTree>
    <p:extLst>
      <p:ext uri="{BB962C8B-B14F-4D97-AF65-F5344CB8AC3E}">
        <p14:creationId xmlns:p14="http://schemas.microsoft.com/office/powerpoint/2010/main" val="1504171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F33F8E6-36E0-4EAD-833F-E97135DBECC7}"/>
              </a:ext>
            </a:extLst>
          </p:cNvPr>
          <p:cNvSpPr>
            <a:spLocks noGrp="1" noRot="1" noChangeAspect="1"/>
          </p:cNvSpPr>
          <p:nvPr>
            <p:ph type="sldImg"/>
          </p:nvPr>
        </p:nvSpPr>
        <p:spPr/>
      </p:sp>
    </p:spTree>
    <p:extLst>
      <p:ext uri="{BB962C8B-B14F-4D97-AF65-F5344CB8AC3E}">
        <p14:creationId xmlns:p14="http://schemas.microsoft.com/office/powerpoint/2010/main" val="3908624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C8D9598-0F80-45B8-9ED9-E2FCDC2C2244}"/>
              </a:ext>
            </a:extLst>
          </p:cNvPr>
          <p:cNvSpPr>
            <a:spLocks noGrp="1" noRot="1" noChangeAspect="1"/>
          </p:cNvSpPr>
          <p:nvPr>
            <p:ph type="sldImg"/>
          </p:nvPr>
        </p:nvSpPr>
        <p:spPr/>
      </p:sp>
    </p:spTree>
    <p:extLst>
      <p:ext uri="{BB962C8B-B14F-4D97-AF65-F5344CB8AC3E}">
        <p14:creationId xmlns:p14="http://schemas.microsoft.com/office/powerpoint/2010/main" val="1016724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161D9F1-EB35-4744-860C-7BB065388B2C}"/>
              </a:ext>
            </a:extLst>
          </p:cNvPr>
          <p:cNvSpPr>
            <a:spLocks noGrp="1" noRot="1" noChangeAspect="1"/>
          </p:cNvSpPr>
          <p:nvPr>
            <p:ph type="sldImg"/>
          </p:nvPr>
        </p:nvSpPr>
        <p:spPr/>
      </p:sp>
    </p:spTree>
    <p:extLst>
      <p:ext uri="{BB962C8B-B14F-4D97-AF65-F5344CB8AC3E}">
        <p14:creationId xmlns:p14="http://schemas.microsoft.com/office/powerpoint/2010/main" val="2331741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endParaRPr lang="ja-JP" altLang="en-US" dirty="0"/>
          </a:p>
        </p:txBody>
      </p:sp>
      <p:sp>
        <p:nvSpPr>
          <p:cNvPr id="4" name="スライド イメージ プレースホルダー 3">
            <a:extLst>
              <a:ext uri="{FF2B5EF4-FFF2-40B4-BE49-F238E27FC236}">
                <a16:creationId xmlns:a16="http://schemas.microsoft.com/office/drawing/2014/main" id="{E3A4D1E8-84B5-4B81-B39A-F12299F93CE9}"/>
              </a:ext>
            </a:extLst>
          </p:cNvPr>
          <p:cNvSpPr>
            <a:spLocks noGrp="1" noRot="1" noChangeAspect="1"/>
          </p:cNvSpPr>
          <p:nvPr>
            <p:ph type="sldImg"/>
          </p:nvPr>
        </p:nvSpPr>
        <p:spPr/>
      </p:sp>
    </p:spTree>
    <p:extLst>
      <p:ext uri="{BB962C8B-B14F-4D97-AF65-F5344CB8AC3E}">
        <p14:creationId xmlns:p14="http://schemas.microsoft.com/office/powerpoint/2010/main" val="70368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E1ADDF2-0A43-4EE2-A91C-E710B018FA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F4AF294-CC17-4C79-BEF2-073A4A384F4C}"/>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45078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3537950B-0B26-4F2B-BEDD-47AC8D8DECD9}"/>
              </a:ext>
            </a:extLst>
          </p:cNvPr>
          <p:cNvSpPr>
            <a:spLocks noGrp="1" noRot="1" noChangeAspect="1"/>
          </p:cNvSpPr>
          <p:nvPr>
            <p:ph type="sldImg"/>
          </p:nvPr>
        </p:nvSpPr>
        <p:spPr/>
      </p:sp>
    </p:spTree>
    <p:extLst>
      <p:ext uri="{BB962C8B-B14F-4D97-AF65-F5344CB8AC3E}">
        <p14:creationId xmlns:p14="http://schemas.microsoft.com/office/powerpoint/2010/main" val="33752443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B2F1682A-B8F8-4F60-B8D2-21A4BD056CD1}"/>
              </a:ext>
            </a:extLst>
          </p:cNvPr>
          <p:cNvSpPr>
            <a:spLocks noGrp="1" noRot="1" noChangeAspect="1"/>
          </p:cNvSpPr>
          <p:nvPr>
            <p:ph type="sldImg"/>
          </p:nvPr>
        </p:nvSpPr>
        <p:spPr/>
      </p:sp>
    </p:spTree>
    <p:extLst>
      <p:ext uri="{BB962C8B-B14F-4D97-AF65-F5344CB8AC3E}">
        <p14:creationId xmlns:p14="http://schemas.microsoft.com/office/powerpoint/2010/main" val="2221277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F5C747D1-D8C8-4D5B-BF6C-2C4CD53F9162}"/>
              </a:ext>
            </a:extLst>
          </p:cNvPr>
          <p:cNvSpPr>
            <a:spLocks noGrp="1" noRot="1" noChangeAspect="1"/>
          </p:cNvSpPr>
          <p:nvPr>
            <p:ph type="sldImg"/>
          </p:nvPr>
        </p:nvSpPr>
        <p:spPr/>
      </p:sp>
    </p:spTree>
    <p:extLst>
      <p:ext uri="{BB962C8B-B14F-4D97-AF65-F5344CB8AC3E}">
        <p14:creationId xmlns:p14="http://schemas.microsoft.com/office/powerpoint/2010/main" val="32301197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A8904008-7BF9-48FD-9A07-17A77D8B1334}"/>
              </a:ext>
            </a:extLst>
          </p:cNvPr>
          <p:cNvSpPr>
            <a:spLocks noGrp="1" noRot="1" noChangeAspect="1"/>
          </p:cNvSpPr>
          <p:nvPr>
            <p:ph type="sldImg"/>
          </p:nvPr>
        </p:nvSpPr>
        <p:spPr/>
      </p:sp>
    </p:spTree>
    <p:extLst>
      <p:ext uri="{BB962C8B-B14F-4D97-AF65-F5344CB8AC3E}">
        <p14:creationId xmlns:p14="http://schemas.microsoft.com/office/powerpoint/2010/main" val="3453675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38827028-FC64-42F8-BEFD-F3E9E50976CC}"/>
              </a:ext>
            </a:extLst>
          </p:cNvPr>
          <p:cNvSpPr>
            <a:spLocks noGrp="1" noRot="1" noChangeAspect="1"/>
          </p:cNvSpPr>
          <p:nvPr>
            <p:ph type="sldImg"/>
          </p:nvPr>
        </p:nvSpPr>
        <p:spPr/>
      </p:sp>
    </p:spTree>
    <p:extLst>
      <p:ext uri="{BB962C8B-B14F-4D97-AF65-F5344CB8AC3E}">
        <p14:creationId xmlns:p14="http://schemas.microsoft.com/office/powerpoint/2010/main" val="2599526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F0870452-335C-41AF-A4CA-48A68D7E7921}"/>
              </a:ext>
            </a:extLst>
          </p:cNvPr>
          <p:cNvSpPr>
            <a:spLocks noGrp="1" noRot="1" noChangeAspect="1"/>
          </p:cNvSpPr>
          <p:nvPr>
            <p:ph type="sldImg"/>
          </p:nvPr>
        </p:nvSpPr>
        <p:spPr/>
      </p:sp>
    </p:spTree>
    <p:extLst>
      <p:ext uri="{BB962C8B-B14F-4D97-AF65-F5344CB8AC3E}">
        <p14:creationId xmlns:p14="http://schemas.microsoft.com/office/powerpoint/2010/main" val="1349687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96169D1-272F-4796-96F6-7D53A8BB9F8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5D2D513-4F42-4102-8150-C6671AF8D02B}"/>
              </a:ext>
            </a:extLst>
          </p:cNvPr>
          <p:cNvSpPr>
            <a:spLocks noGrp="1"/>
          </p:cNvSpPr>
          <p:nvPr>
            <p:ph type="body" idx="1"/>
          </p:nvPr>
        </p:nvSpPr>
        <p:spPr/>
        <p:txBody>
          <a:bodyPr/>
          <a:lstStyle/>
          <a:p>
            <a:endParaRPr kumimoji="1" lang="ja-JP" altLang="en-US" b="0" dirty="0"/>
          </a:p>
        </p:txBody>
      </p:sp>
    </p:spTree>
    <p:extLst>
      <p:ext uri="{BB962C8B-B14F-4D97-AF65-F5344CB8AC3E}">
        <p14:creationId xmlns:p14="http://schemas.microsoft.com/office/powerpoint/2010/main" val="962758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0D04021E-1B42-4D56-819E-28FF50D8C093}"/>
              </a:ext>
            </a:extLst>
          </p:cNvPr>
          <p:cNvSpPr>
            <a:spLocks noGrp="1" noRot="1" noChangeAspect="1"/>
          </p:cNvSpPr>
          <p:nvPr>
            <p:ph type="sldImg"/>
          </p:nvPr>
        </p:nvSpPr>
        <p:spPr/>
      </p:sp>
    </p:spTree>
    <p:extLst>
      <p:ext uri="{BB962C8B-B14F-4D97-AF65-F5344CB8AC3E}">
        <p14:creationId xmlns:p14="http://schemas.microsoft.com/office/powerpoint/2010/main" val="38325007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ts val="1800"/>
              </a:lnSpc>
              <a:spcBef>
                <a:spcPts val="0"/>
              </a:spcBef>
              <a:spcAft>
                <a:spcPct val="0"/>
              </a:spcAft>
              <a:buClrTx/>
              <a:buSzTx/>
              <a:buFontTx/>
              <a:buNone/>
              <a:tabLst/>
              <a:defRPr/>
            </a:pPr>
            <a:endParaRPr lang="ja-JP" altLang="en-US" b="0" dirty="0"/>
          </a:p>
        </p:txBody>
      </p:sp>
      <p:sp>
        <p:nvSpPr>
          <p:cNvPr id="8" name="スライド イメージ プレースホルダー 7">
            <a:extLst>
              <a:ext uri="{FF2B5EF4-FFF2-40B4-BE49-F238E27FC236}">
                <a16:creationId xmlns:a16="http://schemas.microsoft.com/office/drawing/2014/main" id="{609B1764-24FF-469E-8DA7-7BCAC90055A3}"/>
              </a:ext>
            </a:extLst>
          </p:cNvPr>
          <p:cNvSpPr>
            <a:spLocks noGrp="1" noRot="1" noChangeAspect="1"/>
          </p:cNvSpPr>
          <p:nvPr>
            <p:ph type="sldImg"/>
          </p:nvPr>
        </p:nvSpPr>
        <p:spPr/>
      </p:sp>
    </p:spTree>
    <p:extLst>
      <p:ext uri="{BB962C8B-B14F-4D97-AF65-F5344CB8AC3E}">
        <p14:creationId xmlns:p14="http://schemas.microsoft.com/office/powerpoint/2010/main" val="39373515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spcBef>
                <a:spcPts val="0"/>
              </a:spcBef>
            </a:pPr>
            <a:endParaRPr kumimoji="1" lang="en-US" altLang="ja-JP" b="0"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lIns="91430" tIns="45714" rIns="91430" bIns="45714"/>
          <a:lstStyle/>
          <a:p>
            <a:pPr marL="0" marR="0" lvl="0" indent="0" algn="l" defTabSz="914293"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l" defTabSz="914293" rtl="0" eaLnBrk="1" fontAlgn="base" latinLnBrk="0" hangingPunct="1">
                <a:lnSpc>
                  <a:spcPct val="100000"/>
                </a:lnSpc>
                <a:spcBef>
                  <a:spcPct val="0"/>
                </a:spcBef>
                <a:spcAft>
                  <a:spcPct val="0"/>
                </a:spcAft>
                <a:buClrTx/>
                <a:buSzTx/>
                <a:buFontTx/>
                <a:buNone/>
                <a:tabLst/>
                <a:defRPr/>
              </a:pPr>
              <a:t>29</a:t>
            </a:fld>
            <a:endPar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46571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2743EE2-5D8B-4C1B-8349-8F245BAACFA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7A944D8-3D9F-42BD-9E29-E7ED83380A70}"/>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797299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spcBef>
                <a:spcPts val="0"/>
              </a:spcBef>
            </a:pPr>
            <a:endParaRPr kumimoji="1" lang="en-US" altLang="ja-JP"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36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1877625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ノート プレースホルダー 2"/>
          <p:cNvSpPr>
            <a:spLocks noGrp="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35510675-C474-4FFB-8832-F40DF8001684}"/>
              </a:ext>
            </a:extLst>
          </p:cNvPr>
          <p:cNvSpPr>
            <a:spLocks noGrp="1" noRot="1" noChangeAspect="1"/>
          </p:cNvSpPr>
          <p:nvPr>
            <p:ph type="sldImg"/>
          </p:nvPr>
        </p:nvSpPr>
        <p:spPr/>
      </p:sp>
    </p:spTree>
    <p:extLst>
      <p:ext uri="{BB962C8B-B14F-4D97-AF65-F5344CB8AC3E}">
        <p14:creationId xmlns:p14="http://schemas.microsoft.com/office/powerpoint/2010/main" val="28398260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ja-JP" dirty="0"/>
          </a:p>
        </p:txBody>
      </p:sp>
      <p:sp>
        <p:nvSpPr>
          <p:cNvPr id="5" name="スライド イメージ プレースホルダー 4">
            <a:extLst>
              <a:ext uri="{FF2B5EF4-FFF2-40B4-BE49-F238E27FC236}">
                <a16:creationId xmlns:a16="http://schemas.microsoft.com/office/drawing/2014/main" id="{6A2FB025-6359-42FE-B955-7AF88A72D2A7}"/>
              </a:ext>
            </a:extLst>
          </p:cNvPr>
          <p:cNvSpPr>
            <a:spLocks noGrp="1" noRot="1" noChangeAspect="1"/>
          </p:cNvSpPr>
          <p:nvPr>
            <p:ph type="sldImg"/>
          </p:nvPr>
        </p:nvSpPr>
        <p:spPr/>
      </p:sp>
    </p:spTree>
    <p:extLst>
      <p:ext uri="{BB962C8B-B14F-4D97-AF65-F5344CB8AC3E}">
        <p14:creationId xmlns:p14="http://schemas.microsoft.com/office/powerpoint/2010/main" val="9446201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3A16A34D-8967-4F4B-B92A-E4BF999F828E}"/>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BBFF2EE7-A740-4AA6-A3B3-5F1E29BA349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23101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420BF93D-ED3F-45E3-B456-54ACCE668A3F}"/>
              </a:ext>
            </a:extLst>
          </p:cNvPr>
          <p:cNvSpPr>
            <a:spLocks noGrp="1" noRot="1" noChangeAspect="1"/>
          </p:cNvSpPr>
          <p:nvPr>
            <p:ph type="sldImg"/>
          </p:nvPr>
        </p:nvSpPr>
        <p:spPr/>
      </p:sp>
    </p:spTree>
    <p:extLst>
      <p:ext uri="{BB962C8B-B14F-4D97-AF65-F5344CB8AC3E}">
        <p14:creationId xmlns:p14="http://schemas.microsoft.com/office/powerpoint/2010/main" val="23184021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831B0437-87C0-4255-83C6-82ADDC725D84}"/>
              </a:ext>
            </a:extLst>
          </p:cNvPr>
          <p:cNvSpPr>
            <a:spLocks noGrp="1" noRot="1" noChangeAspect="1"/>
          </p:cNvSpPr>
          <p:nvPr>
            <p:ph type="sldImg"/>
          </p:nvPr>
        </p:nvSpPr>
        <p:spPr/>
      </p:sp>
    </p:spTree>
    <p:extLst>
      <p:ext uri="{BB962C8B-B14F-4D97-AF65-F5344CB8AC3E}">
        <p14:creationId xmlns:p14="http://schemas.microsoft.com/office/powerpoint/2010/main" val="1367412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612BA749-1976-4D31-94F7-5EA74B0EB257}"/>
              </a:ext>
            </a:extLst>
          </p:cNvPr>
          <p:cNvSpPr>
            <a:spLocks noGrp="1" noRot="1" noChangeAspect="1"/>
          </p:cNvSpPr>
          <p:nvPr>
            <p:ph type="sldImg"/>
          </p:nvPr>
        </p:nvSpPr>
        <p:spPr/>
      </p:sp>
    </p:spTree>
    <p:extLst>
      <p:ext uri="{BB962C8B-B14F-4D97-AF65-F5344CB8AC3E}">
        <p14:creationId xmlns:p14="http://schemas.microsoft.com/office/powerpoint/2010/main" val="3654790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09A5BD39-E78D-48DF-AFC6-225466CDCDE1}"/>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3DC496F7-FC89-4B87-B82C-3ED1C8FDD1A4}"/>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70021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61662E7-FF5E-406D-962C-F01D5CE4DEA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91F0B68-DCF6-4641-A44F-D4B2E16AF5A9}"/>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81199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ノート プレースホルダ 2"/>
          <p:cNvSpPr>
            <a:spLocks noGrp="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1D367736-F7CA-4AFD-A446-871AEFC76A82}"/>
              </a:ext>
            </a:extLst>
          </p:cNvPr>
          <p:cNvSpPr>
            <a:spLocks noGrp="1" noRot="1" noChangeAspect="1"/>
          </p:cNvSpPr>
          <p:nvPr>
            <p:ph type="sldImg"/>
          </p:nvPr>
        </p:nvSpPr>
        <p:spPr/>
      </p:sp>
    </p:spTree>
    <p:extLst>
      <p:ext uri="{BB962C8B-B14F-4D97-AF65-F5344CB8AC3E}">
        <p14:creationId xmlns:p14="http://schemas.microsoft.com/office/powerpoint/2010/main" val="2329535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8" name="スライド イメージ プレースホルダー 7">
            <a:extLst>
              <a:ext uri="{FF2B5EF4-FFF2-40B4-BE49-F238E27FC236}">
                <a16:creationId xmlns:a16="http://schemas.microsoft.com/office/drawing/2014/main" id="{6AE5216A-706B-452D-A90C-034157E1913C}"/>
              </a:ext>
            </a:extLst>
          </p:cNvPr>
          <p:cNvSpPr>
            <a:spLocks noGrp="1" noRot="1" noChangeAspect="1"/>
          </p:cNvSpPr>
          <p:nvPr>
            <p:ph type="sldImg"/>
          </p:nvPr>
        </p:nvSpPr>
        <p:spPr/>
      </p:sp>
    </p:spTree>
    <p:extLst>
      <p:ext uri="{BB962C8B-B14F-4D97-AF65-F5344CB8AC3E}">
        <p14:creationId xmlns:p14="http://schemas.microsoft.com/office/powerpoint/2010/main" val="912898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8D3CADE7-C2F8-4010-B39E-297F43B72E3F}"/>
              </a:ext>
            </a:extLst>
          </p:cNvPr>
          <p:cNvSpPr>
            <a:spLocks noGrp="1" noRot="1" noChangeAspect="1"/>
          </p:cNvSpPr>
          <p:nvPr>
            <p:ph type="sldImg"/>
          </p:nvPr>
        </p:nvSpPr>
        <p:spPr/>
      </p:sp>
      <p:sp>
        <p:nvSpPr>
          <p:cNvPr id="6" name="ノート プレースホルダー 5">
            <a:extLst>
              <a:ext uri="{FF2B5EF4-FFF2-40B4-BE49-F238E27FC236}">
                <a16:creationId xmlns:a16="http://schemas.microsoft.com/office/drawing/2014/main" id="{89F777AB-3069-41E7-8475-8FB8BBEEC2A3}"/>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60060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8A5EB097-919E-4458-BFEB-8CCA465AB81A}"/>
              </a:ext>
            </a:extLst>
          </p:cNvPr>
          <p:cNvSpPr>
            <a:spLocks noGrp="1" noRot="1" noChangeAspect="1"/>
          </p:cNvSpPr>
          <p:nvPr>
            <p:ph type="sldImg"/>
          </p:nvPr>
        </p:nvSpPr>
        <p:spPr/>
      </p:sp>
    </p:spTree>
    <p:extLst>
      <p:ext uri="{BB962C8B-B14F-4D97-AF65-F5344CB8AC3E}">
        <p14:creationId xmlns:p14="http://schemas.microsoft.com/office/powerpoint/2010/main" val="3690752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335134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0CD7C83-2243-4216-A1FF-BE305B38E527}" type="slidenum">
              <a:rPr lang="en-US" altLang="ja-JP"/>
              <a:pPr>
                <a:defRPr/>
              </a:pPr>
              <a:t>‹#›</a:t>
            </a:fld>
            <a:endParaRPr lang="en-US" altLang="ja-JP"/>
          </a:p>
        </p:txBody>
      </p:sp>
    </p:spTree>
    <p:extLst>
      <p:ext uri="{BB962C8B-B14F-4D97-AF65-F5344CB8AC3E}">
        <p14:creationId xmlns:p14="http://schemas.microsoft.com/office/powerpoint/2010/main" val="19601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40F330D-3BE1-4D29-916E-D9A920641102}" type="slidenum">
              <a:rPr lang="en-US" altLang="ja-JP"/>
              <a:pPr>
                <a:defRPr/>
              </a:pPr>
              <a:t>‹#›</a:t>
            </a:fld>
            <a:endParaRPr lang="en-US" altLang="ja-JP"/>
          </a:p>
        </p:txBody>
      </p:sp>
    </p:spTree>
    <p:extLst>
      <p:ext uri="{BB962C8B-B14F-4D97-AF65-F5344CB8AC3E}">
        <p14:creationId xmlns:p14="http://schemas.microsoft.com/office/powerpoint/2010/main" val="1213196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2917CD7-C4B8-4145-9725-02A68D535AEA}" type="slidenum">
              <a:rPr lang="en-US" altLang="ja-JP"/>
              <a:pPr>
                <a:defRPr/>
              </a:pPr>
              <a:t>‹#›</a:t>
            </a:fld>
            <a:endParaRPr lang="en-US" altLang="ja-JP"/>
          </a:p>
        </p:txBody>
      </p:sp>
    </p:spTree>
    <p:extLst>
      <p:ext uri="{BB962C8B-B14F-4D97-AF65-F5344CB8AC3E}">
        <p14:creationId xmlns:p14="http://schemas.microsoft.com/office/powerpoint/2010/main" val="1620788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133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3765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3286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209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9106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1980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934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55127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0006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3749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9114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528939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92DD8B-FE3F-49DF-A687-B22F02A7DE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94678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D978E9-DE30-41CA-8EE8-00A5622E5B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96390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AB2AB2-51DB-408A-B600-F25B7E4F6B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3693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3F8703-6FC4-4414-85ED-5D21CC4068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534568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4953DF-4FE0-4DFA-B181-20FED7819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274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DFD0690-3BE8-459D-9141-1EB876E57C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573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084080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76BDD78-7D16-481F-8A75-0A02351D7BF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71402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964DE9-FB81-4F04-BE8C-C9F4B49BB2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686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1EDBC8-D5B8-48C0-8208-1FB87774D4E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8490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0CD7C83-2243-4216-A1FF-BE305B38E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67107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0F330D-3BE1-4D29-916E-D9A9206411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59275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917CD7-C4B8-4145-9725-02A68D535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49539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06007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96672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99265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241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2919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78177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22973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48755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37720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61945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02250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ED0BEF5E-88BA-4577-965F-6AF775BDC3D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56577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9F4953DF-4FE0-4DFA-B181-20FED7819E3C}" type="slidenum">
              <a:rPr lang="en-US" altLang="ja-JP"/>
              <a:pPr>
                <a:defRPr/>
              </a:pPr>
              <a:t>‹#›</a:t>
            </a:fld>
            <a:endParaRPr lang="en-US" altLang="ja-JP"/>
          </a:p>
        </p:txBody>
      </p:sp>
    </p:spTree>
    <p:extLst>
      <p:ext uri="{BB962C8B-B14F-4D97-AF65-F5344CB8AC3E}">
        <p14:creationId xmlns:p14="http://schemas.microsoft.com/office/powerpoint/2010/main" val="76913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DFD0690-3BE8-459D-9141-1EB876E57C24}" type="slidenum">
              <a:rPr lang="en-US" altLang="ja-JP"/>
              <a:pPr>
                <a:defRPr/>
              </a:pPr>
              <a:t>‹#›</a:t>
            </a:fld>
            <a:endParaRPr lang="en-US" altLang="ja-JP"/>
          </a:p>
        </p:txBody>
      </p:sp>
    </p:spTree>
    <p:extLst>
      <p:ext uri="{BB962C8B-B14F-4D97-AF65-F5344CB8AC3E}">
        <p14:creationId xmlns:p14="http://schemas.microsoft.com/office/powerpoint/2010/main" val="344347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76BDD78-7D16-481F-8A75-0A02351D7BF2}" type="slidenum">
              <a:rPr lang="en-US" altLang="ja-JP"/>
              <a:pPr>
                <a:defRPr/>
              </a:pPr>
              <a:t>‹#›</a:t>
            </a:fld>
            <a:endParaRPr lang="en-US" altLang="ja-JP"/>
          </a:p>
        </p:txBody>
      </p:sp>
    </p:spTree>
    <p:extLst>
      <p:ext uri="{BB962C8B-B14F-4D97-AF65-F5344CB8AC3E}">
        <p14:creationId xmlns:p14="http://schemas.microsoft.com/office/powerpoint/2010/main" val="15059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C964DE9-FB81-4F04-BE8C-C9F4B49BB229}" type="slidenum">
              <a:rPr lang="en-US" altLang="ja-JP"/>
              <a:pPr>
                <a:defRPr/>
              </a:pPr>
              <a:t>‹#›</a:t>
            </a:fld>
            <a:endParaRPr lang="en-US" altLang="ja-JP"/>
          </a:p>
        </p:txBody>
      </p:sp>
    </p:spTree>
    <p:extLst>
      <p:ext uri="{BB962C8B-B14F-4D97-AF65-F5344CB8AC3E}">
        <p14:creationId xmlns:p14="http://schemas.microsoft.com/office/powerpoint/2010/main" val="381490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D1EDBC8-D5B8-48C0-8208-1FB87774D4E7}" type="slidenum">
              <a:rPr lang="en-US" altLang="ja-JP"/>
              <a:pPr>
                <a:defRPr/>
              </a:pPr>
              <a:t>‹#›</a:t>
            </a:fld>
            <a:endParaRPr lang="en-US" altLang="ja-JP"/>
          </a:p>
        </p:txBody>
      </p:sp>
    </p:spTree>
    <p:extLst>
      <p:ext uri="{BB962C8B-B14F-4D97-AF65-F5344CB8AC3E}">
        <p14:creationId xmlns:p14="http://schemas.microsoft.com/office/powerpoint/2010/main" val="79510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ltLang="zh-TW">
                <a:solidFill>
                  <a:prstClr val="black">
                    <a:tint val="75000"/>
                  </a:prstClr>
                </a:solidFill>
                <a:latin typeface="Calibri"/>
              </a:rPr>
              <a:t>25</a:t>
            </a:r>
            <a:r>
              <a:rPr lang="zh-TW" altLang="en-US">
                <a:solidFill>
                  <a:prstClr val="black">
                    <a:tint val="75000"/>
                  </a:prstClr>
                </a:solidFill>
                <a:latin typeface="Calibri"/>
              </a:rPr>
              <a:t>年度 報告書版</a:t>
            </a:r>
            <a:endParaRPr lang="ja-JP" altLang="en-US">
              <a:solidFill>
                <a:prstClr val="black">
                  <a:tint val="75000"/>
                </a:prstClr>
              </a:solidFill>
              <a:latin typeface="Calibri"/>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2DE4691A-696D-4AA3-B921-C52E33D84B61}" type="slidenum">
              <a:rPr lang="ja-JP" altLang="en-US" smtClean="0">
                <a:solidFill>
                  <a:prstClr val="black">
                    <a:tint val="75000"/>
                  </a:prstClr>
                </a:solidFill>
                <a:latin typeface="Calibri"/>
              </a:rPr>
              <a:pPr fontAlgn="auto">
                <a:spcBef>
                  <a:spcPts val="0"/>
                </a:spcBef>
                <a:spcAft>
                  <a:spcPts val="0"/>
                </a:spcAft>
              </a:pPr>
              <a:t>‹#›</a:t>
            </a:fld>
            <a:endParaRPr lang="ja-JP" altLang="en-US">
              <a:solidFill>
                <a:prstClr val="black">
                  <a:tint val="75000"/>
                </a:prstClr>
              </a:solidFill>
              <a:latin typeface="Calibri"/>
            </a:endParaRPr>
          </a:p>
        </p:txBody>
      </p:sp>
    </p:spTree>
    <p:extLst>
      <p:ext uri="{BB962C8B-B14F-4D97-AF65-F5344CB8AC3E}">
        <p14:creationId xmlns:p14="http://schemas.microsoft.com/office/powerpoint/2010/main" val="215307941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ea typeface="ＭＳ Ｐゴシック" pitchFamily="50" charset="-128"/>
              </a:defRPr>
            </a:lvl1pPr>
          </a:lstStyle>
          <a:p>
            <a:pPr>
              <a:defRPr/>
            </a:pP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Arial" charset="0"/>
                <a:ea typeface="ＭＳ Ｐゴシック" pitchFamily="50" charset="-128"/>
              </a:defRPr>
            </a:lvl1pPr>
          </a:lstStyle>
          <a:p>
            <a:pPr>
              <a:defRPr/>
            </a:pPr>
            <a:fld id="{7F44648E-089E-4085-9CCB-3EC31AB41B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6392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ltLang="zh-TW">
                <a:solidFill>
                  <a:prstClr val="black">
                    <a:tint val="75000"/>
                  </a:prstClr>
                </a:solidFill>
                <a:latin typeface="Calibri"/>
              </a:rPr>
              <a:t>25</a:t>
            </a:r>
            <a:r>
              <a:rPr lang="zh-TW" altLang="en-US">
                <a:solidFill>
                  <a:prstClr val="black">
                    <a:tint val="75000"/>
                  </a:prstClr>
                </a:solidFill>
                <a:latin typeface="Calibri"/>
              </a:rPr>
              <a:t>年度 報告書版</a:t>
            </a:r>
            <a:endParaRPr lang="ja-JP" altLang="en-US">
              <a:solidFill>
                <a:prstClr val="black">
                  <a:tint val="75000"/>
                </a:prstClr>
              </a:solidFill>
              <a:latin typeface="Calibri"/>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ED0BEF5E-88BA-4577-965F-6AF775BDC3D1}" type="slidenum">
              <a:rPr lang="ja-JP" altLang="en-US" smtClean="0">
                <a:solidFill>
                  <a:prstClr val="black">
                    <a:tint val="75000"/>
                  </a:prstClr>
                </a:solidFill>
                <a:latin typeface="Calibri"/>
              </a:rPr>
              <a:pPr fontAlgn="auto">
                <a:spcBef>
                  <a:spcPts val="0"/>
                </a:spcBef>
                <a:spcAft>
                  <a:spcPts val="0"/>
                </a:spcAft>
              </a:pPr>
              <a:t>‹#›</a:t>
            </a:fld>
            <a:endParaRPr lang="ja-JP" altLang="en-US">
              <a:solidFill>
                <a:prstClr val="black">
                  <a:tint val="75000"/>
                </a:prstClr>
              </a:solidFill>
              <a:latin typeface="Calibri"/>
            </a:endParaRPr>
          </a:p>
        </p:txBody>
      </p:sp>
    </p:spTree>
    <p:extLst>
      <p:ext uri="{BB962C8B-B14F-4D97-AF65-F5344CB8AC3E}">
        <p14:creationId xmlns:p14="http://schemas.microsoft.com/office/powerpoint/2010/main" val="3631332036"/>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putiya.com/4hataraku_byouin01k.html"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7724BAD-AB27-4423-B8A1-FD1A957955CE}"/>
              </a:ext>
            </a:extLst>
          </p:cNvPr>
          <p:cNvSpPr/>
          <p:nvPr/>
        </p:nvSpPr>
        <p:spPr bwMode="auto">
          <a:xfrm>
            <a:off x="0" y="765565"/>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rgbClr val="CC7900"/>
              </a:solidFill>
              <a:effectLst>
                <a:outerShdw blurRad="38100" dist="38100" dir="2700000" algn="tl">
                  <a:srgbClr val="000000">
                    <a:alpha val="43137"/>
                  </a:srgbClr>
                </a:outerShdw>
              </a:effectLst>
              <a:latin typeface="Arial" charset="0"/>
              <a:ea typeface="ＭＳ Ｐゴシック" pitchFamily="50" charset="-128"/>
            </a:endParaRPr>
          </a:p>
        </p:txBody>
      </p:sp>
      <p:sp>
        <p:nvSpPr>
          <p:cNvPr id="6" name="Rectangle 2"/>
          <p:cNvSpPr txBox="1">
            <a:spLocks noChangeArrowheads="1"/>
          </p:cNvSpPr>
          <p:nvPr/>
        </p:nvSpPr>
        <p:spPr bwMode="auto">
          <a:xfrm>
            <a:off x="330200" y="1000770"/>
            <a:ext cx="8432799"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92" tIns="45395" rIns="90792" bIns="45395"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09638" eaLnBrk="1" hangingPunct="1"/>
            <a:r>
              <a:rPr lang="ja-JP" altLang="en-US" sz="4000" b="1" kern="0" dirty="0">
                <a:solidFill>
                  <a:schemeClr val="bg1"/>
                </a:solidFill>
                <a:latin typeface="BIZ UDPゴシック" panose="020B0400000000000000" pitchFamily="50" charset="-128"/>
                <a:ea typeface="BIZ UDPゴシック" panose="020B0400000000000000" pitchFamily="50" charset="-128"/>
                <a:cs typeface="Meiryo UI" pitchFamily="50" charset="-128"/>
              </a:rPr>
              <a:t>対応力  編</a:t>
            </a:r>
          </a:p>
        </p:txBody>
      </p:sp>
      <p:sp>
        <p:nvSpPr>
          <p:cNvPr id="8" name="Rectangle 4">
            <a:extLst>
              <a:ext uri="{FF2B5EF4-FFF2-40B4-BE49-F238E27FC236}">
                <a16:creationId xmlns:a16="http://schemas.microsoft.com/office/drawing/2014/main" id="{463A3F5D-C45A-4CA7-BA70-32BCA2A5071A}"/>
              </a:ext>
            </a:extLst>
          </p:cNvPr>
          <p:cNvSpPr>
            <a:spLocks noChangeArrowheads="1"/>
          </p:cNvSpPr>
          <p:nvPr/>
        </p:nvSpPr>
        <p:spPr bwMode="auto">
          <a:xfrm>
            <a:off x="466165" y="2176822"/>
            <a:ext cx="8296834" cy="441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defTabSz="909638" eaLnBrk="1" hangingPunct="1">
              <a:spcAft>
                <a:spcPct val="20000"/>
              </a:spcAft>
            </a:pPr>
            <a:r>
              <a:rPr lang="ja-JP" altLang="en-US" sz="2800" b="1" dirty="0">
                <a:solidFill>
                  <a:srgbClr val="3399FF"/>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ねらい</a:t>
            </a:r>
            <a:r>
              <a:rPr lang="ja-JP" altLang="en-US" sz="1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認知症を理解し、入院中の対応の基本</a:t>
            </a:r>
            <a:endParaRPr lang="en-US" altLang="ja-JP" sz="28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spcAft>
                <a:spcPct val="20000"/>
              </a:spcAft>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を習得する</a:t>
            </a:r>
            <a:endParaRPr lang="en-US" altLang="ja-JP" sz="9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1200"/>
              </a:spcBef>
              <a:spcAft>
                <a:spcPct val="20000"/>
              </a:spcAft>
            </a:pP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到達目標</a:t>
            </a:r>
            <a:r>
              <a:rPr lang="ja-JP" altLang="en-US" sz="12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p>
          <a:p>
            <a:pPr defTabSz="909638" eaLnBrk="1" hangingPunct="1">
              <a:spcBef>
                <a:spcPts val="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認知症の特徴を理解する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入院生活における認知症の人の行動の特徴を</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理解し、対応方法について習得する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964683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AA38255-04FE-4F05-BFBF-1E48DB3CAB4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p:cNvSpPr>
            <a:spLocks noGrp="1"/>
          </p:cNvSpPr>
          <p:nvPr>
            <p:ph idx="1"/>
          </p:nvPr>
        </p:nvSpPr>
        <p:spPr>
          <a:xfrm>
            <a:off x="1190848" y="1875988"/>
            <a:ext cx="7228313" cy="2119268"/>
          </a:xfrm>
        </p:spPr>
        <p:txBody>
          <a:bodyPr>
            <a:normAutofit/>
          </a:bodyPr>
          <a:lstStyle/>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①</a:t>
            </a:r>
            <a:r>
              <a:rPr kumimoji="1" lang="ja-JP" altLang="en-US" sz="3200" b="1" dirty="0">
                <a:latin typeface="BIZ UDPゴシック" panose="020B0400000000000000" pitchFamily="50" charset="-128"/>
                <a:ea typeface="BIZ UDPゴシック" panose="020B0400000000000000" pitchFamily="50" charset="-128"/>
              </a:rPr>
              <a:t> 本人の意思の尊重</a:t>
            </a:r>
            <a:endParaRPr kumimoji="1" lang="en-US" altLang="ja-JP" sz="3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②</a:t>
            </a:r>
            <a:r>
              <a:rPr kumimoji="1" lang="ja-JP" altLang="en-US" sz="3200" b="1" dirty="0">
                <a:latin typeface="BIZ UDPゴシック" panose="020B0400000000000000" pitchFamily="50" charset="-128"/>
                <a:ea typeface="BIZ UDPゴシック" panose="020B0400000000000000" pitchFamily="50" charset="-128"/>
              </a:rPr>
              <a:t> 本人の意思決定能力への配慮</a:t>
            </a:r>
            <a:endParaRPr lang="en-US" altLang="ja-JP" sz="3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③</a:t>
            </a:r>
            <a:r>
              <a:rPr kumimoji="1" lang="ja-JP" altLang="en-US" sz="3200" b="1" dirty="0">
                <a:latin typeface="BIZ UDPゴシック" panose="020B0400000000000000" pitchFamily="50" charset="-128"/>
                <a:ea typeface="BIZ UDPゴシック" panose="020B0400000000000000" pitchFamily="50" charset="-128"/>
              </a:rPr>
              <a:t> チームによる早期からの継続的支援</a:t>
            </a:r>
            <a:endParaRPr kumimoji="1" lang="en-US" altLang="ja-JP" sz="3200" b="1" dirty="0">
              <a:latin typeface="BIZ UDPゴシック" panose="020B0400000000000000" pitchFamily="50" charset="-128"/>
              <a:ea typeface="BIZ UDPゴシック" panose="020B0400000000000000" pitchFamily="50" charset="-128"/>
            </a:endParaRPr>
          </a:p>
        </p:txBody>
      </p:sp>
      <p:sp>
        <p:nvSpPr>
          <p:cNvPr id="5" name="Text Box 9"/>
          <p:cNvSpPr txBox="1">
            <a:spLocks noChangeArrowheads="1"/>
          </p:cNvSpPr>
          <p:nvPr/>
        </p:nvSpPr>
        <p:spPr bwMode="auto">
          <a:xfrm>
            <a:off x="1606817" y="51880"/>
            <a:ext cx="5936197"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000" b="1" dirty="0">
                <a:solidFill>
                  <a:schemeClr val="bg1"/>
                </a:solidFill>
                <a:latin typeface="BIZ UDPゴシック" panose="020B0400000000000000" pitchFamily="50" charset="-128"/>
                <a:ea typeface="BIZ UDPゴシック" panose="020B0400000000000000" pitchFamily="50" charset="-128"/>
                <a:cs typeface="Segoe UI" panose="020B0502040204020203" pitchFamily="34" charset="0"/>
              </a:rPr>
              <a:t>意思決定支援の基本原則</a:t>
            </a:r>
            <a:endPar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テキスト ボックス 7">
            <a:extLst>
              <a:ext uri="{FF2B5EF4-FFF2-40B4-BE49-F238E27FC236}">
                <a16:creationId xmlns:a16="http://schemas.microsoft.com/office/drawing/2014/main" id="{695A09DB-C2B9-445E-AEE6-2185F12CB78E}"/>
              </a:ext>
            </a:extLst>
          </p:cNvPr>
          <p:cNvSpPr txBox="1"/>
          <p:nvPr/>
        </p:nvSpPr>
        <p:spPr>
          <a:xfrm>
            <a:off x="548318" y="4551435"/>
            <a:ext cx="8047363" cy="830997"/>
          </a:xfrm>
          <a:prstGeom prst="rect">
            <a:avLst/>
          </a:prstGeom>
          <a:noFill/>
        </p:spPr>
        <p:txBody>
          <a:bodyPr wrap="square">
            <a:spAutoFit/>
          </a:bodyPr>
          <a:lstStyle/>
          <a:p>
            <a:pPr marL="449263" indent="-449263">
              <a:spcBef>
                <a:spcPts val="0"/>
              </a:spcBef>
              <a:buNone/>
              <a:tabLst>
                <a:tab pos="449263" algn="l"/>
              </a:tabLst>
            </a:pPr>
            <a:r>
              <a:rPr kumimoji="1" lang="en-US" altLang="ja-JP" sz="2400" b="1" dirty="0">
                <a:solidFill>
                  <a:schemeClr val="bg2"/>
                </a:solidFill>
                <a:latin typeface="BIZ UDPゴシック" panose="020B0400000000000000" pitchFamily="50" charset="-128"/>
                <a:ea typeface="BIZ UDPゴシック" panose="020B0400000000000000" pitchFamily="50" charset="-128"/>
              </a:rPr>
              <a:t>※</a:t>
            </a:r>
            <a:r>
              <a:rPr kumimoji="1" lang="ja-JP" altLang="en-US" sz="2400" b="1" dirty="0">
                <a:solidFill>
                  <a:schemeClr val="bg2"/>
                </a:solidFill>
                <a:latin typeface="BIZ UDPゴシック" panose="020B0400000000000000" pitchFamily="50" charset="-128"/>
                <a:ea typeface="BIZ UDPゴシック" panose="020B0400000000000000" pitchFamily="50" charset="-128"/>
              </a:rPr>
              <a:t> 意思決定能力は本人の個別能力だけではなく、支援者の支援力によって変化することにも留意する</a:t>
            </a:r>
            <a:r>
              <a:rPr lang="ja-JP" altLang="en-US" sz="2400" b="1" dirty="0">
                <a:solidFill>
                  <a:schemeClr val="bg2"/>
                </a:solidFill>
                <a:latin typeface="BIZ UDPゴシック" panose="020B0400000000000000" pitchFamily="50" charset="-128"/>
                <a:ea typeface="BIZ UDPゴシック" panose="020B0400000000000000" pitchFamily="50" charset="-128"/>
              </a:rPr>
              <a:t>。</a:t>
            </a:r>
            <a:endParaRPr kumimoji="1" lang="en-US" altLang="ja-JP" sz="2400" b="1" dirty="0">
              <a:solidFill>
                <a:schemeClr val="bg2"/>
              </a:solidFill>
              <a:latin typeface="BIZ UDPゴシック" panose="020B0400000000000000" pitchFamily="50" charset="-128"/>
              <a:ea typeface="BIZ UDPゴシック" panose="020B0400000000000000" pitchFamily="50" charset="-128"/>
            </a:endParaRPr>
          </a:p>
        </p:txBody>
      </p:sp>
      <p:sp>
        <p:nvSpPr>
          <p:cNvPr id="9" name="テキスト ボックス 6">
            <a:extLst>
              <a:ext uri="{FF2B5EF4-FFF2-40B4-BE49-F238E27FC236}">
                <a16:creationId xmlns:a16="http://schemas.microsoft.com/office/drawing/2014/main" id="{A3F13ACB-E73D-49E1-9BCD-B490765D0642}"/>
              </a:ext>
            </a:extLst>
          </p:cNvPr>
          <p:cNvSpPr txBox="1"/>
          <p:nvPr/>
        </p:nvSpPr>
        <p:spPr>
          <a:xfrm>
            <a:off x="0" y="710695"/>
            <a:ext cx="1290556"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62518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7F95482-F5CA-452C-A966-C3DEC6155717}"/>
              </a:ext>
            </a:extLst>
          </p:cNvPr>
          <p:cNvSpPr/>
          <p:nvPr/>
        </p:nvSpPr>
        <p:spPr bwMode="auto">
          <a:xfrm>
            <a:off x="266700" y="1239105"/>
            <a:ext cx="8726778" cy="1936405"/>
          </a:xfrm>
          <a:prstGeom prst="roundRect">
            <a:avLst>
              <a:gd name="adj" fmla="val 50000"/>
            </a:avLst>
          </a:prstGeom>
          <a:noFill/>
          <a:ln w="50800" cap="flat" cmpd="sng" algn="ctr">
            <a:solidFill>
              <a:srgbClr val="CC79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1" name="テキスト ボックス 10">
            <a:extLst>
              <a:ext uri="{FF2B5EF4-FFF2-40B4-BE49-F238E27FC236}">
                <a16:creationId xmlns:a16="http://schemas.microsoft.com/office/drawing/2014/main" id="{E7BE5C75-01E7-4067-9C04-C302A62E917D}"/>
              </a:ext>
            </a:extLst>
          </p:cNvPr>
          <p:cNvSpPr txBox="1"/>
          <p:nvPr/>
        </p:nvSpPr>
        <p:spPr>
          <a:xfrm>
            <a:off x="1231281" y="1416132"/>
            <a:ext cx="7280928" cy="1666290"/>
          </a:xfrm>
          <a:prstGeom prst="rect">
            <a:avLst/>
          </a:prstGeom>
          <a:noFill/>
          <a:ln w="25400">
            <a:noFill/>
          </a:ln>
        </p:spPr>
        <p:txBody>
          <a:bodyPr wrap="square">
            <a:spAutoFit/>
          </a:bodyPr>
          <a:lstStyle/>
          <a:p>
            <a:pPr marL="361950" indent="-361950">
              <a:lnSpc>
                <a:spcPts val="2400"/>
              </a:lnSpc>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意思を形成し、表明でき、尊重されることは、日常生活・社会生活において重要であり、認知症の人についても同様。 </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lnSpc>
                <a:spcPts val="2400"/>
              </a:lnSpc>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意思決定支援の基本的考え方、姿勢、方法、配慮すべき事柄等を整理し、認知症の人が、自らの意思に基づいた日常生活・社会生活を送れることをめざすもの。 </a:t>
            </a:r>
          </a:p>
        </p:txBody>
      </p:sp>
      <p:sp>
        <p:nvSpPr>
          <p:cNvPr id="12" name="テキスト ボックス 11">
            <a:extLst>
              <a:ext uri="{FF2B5EF4-FFF2-40B4-BE49-F238E27FC236}">
                <a16:creationId xmlns:a16="http://schemas.microsoft.com/office/drawing/2014/main" id="{08517994-2211-4F3A-8C0E-FD86C2518C84}"/>
              </a:ext>
            </a:extLst>
          </p:cNvPr>
          <p:cNvSpPr txBox="1"/>
          <p:nvPr/>
        </p:nvSpPr>
        <p:spPr>
          <a:xfrm>
            <a:off x="1095152" y="933720"/>
            <a:ext cx="1190848" cy="430887"/>
          </a:xfrm>
          <a:prstGeom prst="rect">
            <a:avLst/>
          </a:prstGeom>
          <a:solidFill>
            <a:schemeClr val="bg1"/>
          </a:solidFill>
          <a:ln w="25400">
            <a:noFill/>
          </a:ln>
        </p:spPr>
        <p:txBody>
          <a:bodyPr wrap="square">
            <a:spAutoFit/>
          </a:bodyPr>
          <a:lstStyle/>
          <a:p>
            <a:pPr defTabSz="912813" eaLnBrk="1" fontAlgn="auto" hangingPunct="1">
              <a:spcBef>
                <a:spcPts val="0"/>
              </a:spcBef>
              <a:spcAft>
                <a:spcPts val="0"/>
              </a:spcAft>
              <a:defRPr/>
            </a:pPr>
            <a:r>
              <a:rPr kumimoji="0" lang="ja-JP" altLang="en-US" sz="2200" b="1" kern="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趣 旨</a:t>
            </a:r>
          </a:p>
        </p:txBody>
      </p:sp>
      <p:sp>
        <p:nvSpPr>
          <p:cNvPr id="13" name="四角形: 角を丸くする 12">
            <a:extLst>
              <a:ext uri="{FF2B5EF4-FFF2-40B4-BE49-F238E27FC236}">
                <a16:creationId xmlns:a16="http://schemas.microsoft.com/office/drawing/2014/main" id="{80867BA0-03C3-4F6D-A1A8-BA674D85CD21}"/>
              </a:ext>
            </a:extLst>
          </p:cNvPr>
          <p:cNvSpPr/>
          <p:nvPr/>
        </p:nvSpPr>
        <p:spPr bwMode="auto">
          <a:xfrm>
            <a:off x="266700" y="3453851"/>
            <a:ext cx="8726778" cy="2639535"/>
          </a:xfrm>
          <a:prstGeom prst="roundRect">
            <a:avLst>
              <a:gd name="adj" fmla="val 50000"/>
            </a:avLst>
          </a:prstGeom>
          <a:noFill/>
          <a:ln w="50800" cap="flat" cmpd="sng" algn="ctr">
            <a:solidFill>
              <a:srgbClr val="8CAF4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4" name="テキスト ボックス 13">
            <a:extLst>
              <a:ext uri="{FF2B5EF4-FFF2-40B4-BE49-F238E27FC236}">
                <a16:creationId xmlns:a16="http://schemas.microsoft.com/office/drawing/2014/main" id="{9D659ACC-271E-44BC-B8BB-CC69614430E8}"/>
              </a:ext>
            </a:extLst>
          </p:cNvPr>
          <p:cNvSpPr txBox="1"/>
          <p:nvPr/>
        </p:nvSpPr>
        <p:spPr>
          <a:xfrm>
            <a:off x="1084531" y="3250310"/>
            <a:ext cx="5999019" cy="430887"/>
          </a:xfrm>
          <a:prstGeom prst="rect">
            <a:avLst/>
          </a:prstGeom>
          <a:solidFill>
            <a:schemeClr val="bg1"/>
          </a:solidFill>
          <a:ln w="25400">
            <a:noFill/>
          </a:ln>
        </p:spPr>
        <p:txBody>
          <a:bodyPr wrap="square">
            <a:spAutoFit/>
          </a:bodyPr>
          <a:lstStyle/>
          <a:p>
            <a:pPr defTabSz="912813" eaLnBrk="1" fontAlgn="auto" hangingPunct="1">
              <a:spcBef>
                <a:spcPts val="0"/>
              </a:spcBef>
              <a:spcAft>
                <a:spcPts val="0"/>
              </a:spcAft>
              <a:defRPr/>
            </a:pPr>
            <a:r>
              <a:rPr kumimoji="0" lang="ja-JP" altLang="en-US" sz="2200" b="1" kern="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基本事項（誰のための・誰による・支援なのか）</a:t>
            </a:r>
          </a:p>
        </p:txBody>
      </p:sp>
      <p:sp>
        <p:nvSpPr>
          <p:cNvPr id="17" name="テキスト ボックス 16">
            <a:extLst>
              <a:ext uri="{FF2B5EF4-FFF2-40B4-BE49-F238E27FC236}">
                <a16:creationId xmlns:a16="http://schemas.microsoft.com/office/drawing/2014/main" id="{832C74A4-1337-4648-A460-C577B1CF6584}"/>
              </a:ext>
            </a:extLst>
          </p:cNvPr>
          <p:cNvSpPr txBox="1"/>
          <p:nvPr/>
        </p:nvSpPr>
        <p:spPr>
          <a:xfrm>
            <a:off x="1231281" y="3744011"/>
            <a:ext cx="7391729" cy="2292935"/>
          </a:xfrm>
          <a:prstGeom prst="rect">
            <a:avLst/>
          </a:prstGeom>
          <a:noFill/>
          <a:ln w="25400">
            <a:noFill/>
          </a:ln>
        </p:spPr>
        <p:txBody>
          <a:bodyPr wrap="square">
            <a:spAutoFit/>
          </a:bodyPr>
          <a:lstStyle/>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認知症の人のための</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450850" indent="-4508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（認知症と診断された場合に限らず、認知機能の低下が疑われ、意思決定能力が不十分な人を含む）</a:t>
            </a:r>
            <a:endParaRPr lang="en-US" altLang="ja-JP" sz="1900" b="1" dirty="0">
              <a:solidFill>
                <a:srgbClr val="FFFFFF">
                  <a:lumMod val="50000"/>
                </a:srgbClr>
              </a:solidFill>
              <a:latin typeface="BIZ UDPゴシック" panose="020B0400000000000000" pitchFamily="50" charset="-128"/>
              <a:ea typeface="BIZ UDPゴシック" panose="020B0400000000000000" pitchFamily="50" charset="-128"/>
            </a:endParaRPr>
          </a:p>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認知症の人の意思決定支援に関わる全ての人による</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（意思決定支援者）</a:t>
            </a:r>
          </a:p>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認知症の人の意思決定をプロセスとして支援するもの </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（意思形成支援、意思表明支援、意思実現支援）</a:t>
            </a:r>
          </a:p>
        </p:txBody>
      </p:sp>
      <p:sp>
        <p:nvSpPr>
          <p:cNvPr id="16" name="正方形/長方形 15">
            <a:extLst>
              <a:ext uri="{FF2B5EF4-FFF2-40B4-BE49-F238E27FC236}">
                <a16:creationId xmlns:a16="http://schemas.microsoft.com/office/drawing/2014/main" id="{D7724BAD-AB27-4423-B8A1-FD1A957955CE}"/>
              </a:ext>
            </a:extLst>
          </p:cNvPr>
          <p:cNvSpPr/>
          <p:nvPr/>
        </p:nvSpPr>
        <p:spPr bwMode="auto">
          <a:xfrm>
            <a:off x="0" y="-11529"/>
            <a:ext cx="9144000" cy="81814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8" name="テキスト ボックス 3"/>
          <p:cNvSpPr txBox="1">
            <a:spLocks noChangeArrowheads="1"/>
          </p:cNvSpPr>
          <p:nvPr/>
        </p:nvSpPr>
        <p:spPr bwMode="auto">
          <a:xfrm>
            <a:off x="154172" y="-13497"/>
            <a:ext cx="8835656" cy="80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2" tIns="45708" rIns="91412" bIns="4570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3308" rtl="0" eaLnBrk="1" fontAlgn="auto" latinLnBrk="0" hangingPunct="1">
              <a:lnSpc>
                <a:spcPct val="100000"/>
              </a:lnSpc>
              <a:spcBef>
                <a:spcPct val="0"/>
              </a:spcBef>
              <a:spcAft>
                <a:spcPts val="0"/>
              </a:spcAft>
              <a:buClrTx/>
              <a:buSzTx/>
              <a:buFont typeface="Arial" charset="0"/>
              <a:buNone/>
              <a:tabLst/>
              <a:defRPr/>
            </a:pP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認知症の人の日常</a:t>
            </a:r>
            <a:r>
              <a:rPr kumimoji="1" lang="ja-JP" altLang="en-US" sz="2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生活</a:t>
            </a: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・社会生活における</a:t>
            </a:r>
            <a:endParaRPr kumimoji="1" lang="en-US" altLang="ja-JP"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ctr" defTabSz="913308" rtl="0" eaLnBrk="1" fontAlgn="auto" latinLnBrk="0" hangingPunct="1">
              <a:lnSpc>
                <a:spcPct val="100000"/>
              </a:lnSpc>
              <a:spcBef>
                <a:spcPct val="0"/>
              </a:spcBef>
              <a:spcAft>
                <a:spcPts val="0"/>
              </a:spcAft>
              <a:buClrTx/>
              <a:buSzTx/>
              <a:buFont typeface="Arial" charset="0"/>
              <a:buNone/>
              <a:tabLst/>
              <a:defRPr/>
            </a:pP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意思決定支援ガイドライン</a:t>
            </a:r>
          </a:p>
        </p:txBody>
      </p:sp>
      <p:sp>
        <p:nvSpPr>
          <p:cNvPr id="15" name="角丸四角形 1">
            <a:extLst>
              <a:ext uri="{FF2B5EF4-FFF2-40B4-BE49-F238E27FC236}">
                <a16:creationId xmlns:a16="http://schemas.microsoft.com/office/drawing/2014/main" id="{797A80C1-6398-4052-B51A-259CD9390242}"/>
              </a:ext>
            </a:extLst>
          </p:cNvPr>
          <p:cNvSpPr/>
          <p:nvPr/>
        </p:nvSpPr>
        <p:spPr bwMode="auto">
          <a:xfrm>
            <a:off x="213924" y="6231412"/>
            <a:ext cx="8748214" cy="477672"/>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ts val="2200"/>
              </a:lnSpc>
              <a:spcBef>
                <a:spcPct val="0"/>
              </a:spcBef>
              <a:spcAft>
                <a:spcPct val="0"/>
              </a:spcAft>
              <a:buClrTx/>
              <a:buSzTx/>
              <a:buFontTx/>
              <a:buNone/>
              <a:tabLst/>
            </a:pPr>
            <a:r>
              <a:rPr lang="ja-JP" altLang="en-US" sz="1600" b="1" dirty="0">
                <a:solidFill>
                  <a:schemeClr val="bg1"/>
                </a:solidFill>
                <a:latin typeface="BIZ UDPゴシック" panose="020B0400000000000000" pitchFamily="50" charset="-128"/>
                <a:ea typeface="BIZ UDPゴシック" panose="020B0400000000000000" pitchFamily="50" charset="-128"/>
              </a:rPr>
              <a:t>認知症の人の日常生活・社会生活における意思決定</a:t>
            </a:r>
            <a:r>
              <a:rPr kumimoji="1" lang="ja-JP" altLang="en-US" sz="1600" b="1" i="0" u="none" strike="noStrike" cap="none" normalizeH="0" baseline="0" dirty="0">
                <a:ln>
                  <a:noFill/>
                </a:ln>
                <a:solidFill>
                  <a:schemeClr val="bg1"/>
                </a:solidFill>
                <a:latin typeface="BIZ UDPゴシック" panose="020B0400000000000000" pitchFamily="50" charset="-128"/>
                <a:ea typeface="BIZ UDPゴシック" panose="020B0400000000000000" pitchFamily="50" charset="-128"/>
              </a:rPr>
              <a:t>支援ガイドライン </a:t>
            </a:r>
            <a:r>
              <a:rPr lang="ja-JP" altLang="en-US" sz="1600" b="1" dirty="0">
                <a:solidFill>
                  <a:schemeClr val="bg1"/>
                </a:solidFill>
                <a:latin typeface="BIZ UDPゴシック" panose="020B0400000000000000" pitchFamily="50" charset="-128"/>
                <a:ea typeface="BIZ UDPゴシック" panose="020B0400000000000000" pitchFamily="50" charset="-128"/>
              </a:rPr>
              <a:t>組込型研修の視聴 </a:t>
            </a:r>
            <a:endParaRPr kumimoji="1" lang="ja-JP" altLang="en-US" sz="1600" b="1" i="0" u="none" strike="noStrike" cap="none" normalizeH="0" baseline="0" dirty="0">
              <a:ln>
                <a:noFill/>
              </a:ln>
              <a:solidFill>
                <a:schemeClr val="bg1"/>
              </a:solidFill>
              <a:latin typeface="BIZ UDPゴシック" panose="020B0400000000000000" pitchFamily="50" charset="-128"/>
              <a:ea typeface="BIZ UDPゴシック" panose="020B0400000000000000" pitchFamily="50" charset="-128"/>
            </a:endParaRPr>
          </a:p>
        </p:txBody>
      </p:sp>
      <p:sp>
        <p:nvSpPr>
          <p:cNvPr id="19" name="動作設定ボタン: ビデオ 18">
            <a:hlinkClick r:id="" action="ppaction://noaction" highlightClick="1"/>
            <a:extLst>
              <a:ext uri="{FF2B5EF4-FFF2-40B4-BE49-F238E27FC236}">
                <a16:creationId xmlns:a16="http://schemas.microsoft.com/office/drawing/2014/main" id="{21C98D99-071E-4A92-B620-C0D3CB991C1B}"/>
              </a:ext>
            </a:extLst>
          </p:cNvPr>
          <p:cNvSpPr/>
          <p:nvPr/>
        </p:nvSpPr>
        <p:spPr bwMode="auto">
          <a:xfrm>
            <a:off x="439373" y="6231413"/>
            <a:ext cx="520996" cy="477671"/>
          </a:xfrm>
          <a:prstGeom prst="actionButtonMovie">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0" name="テキスト ボックス 6">
            <a:extLst>
              <a:ext uri="{FF2B5EF4-FFF2-40B4-BE49-F238E27FC236}">
                <a16:creationId xmlns:a16="http://schemas.microsoft.com/office/drawing/2014/main" id="{9368B560-E936-468E-B19A-294B13BB6650}"/>
              </a:ext>
            </a:extLst>
          </p:cNvPr>
          <p:cNvSpPr txBox="1"/>
          <p:nvPr/>
        </p:nvSpPr>
        <p:spPr>
          <a:xfrm>
            <a:off x="-24606" y="791487"/>
            <a:ext cx="1363075"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99551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C0F9C712-7BB7-47B1-8A5F-0904B01E830B}"/>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正方形/長方形 5"/>
          <p:cNvSpPr/>
          <p:nvPr/>
        </p:nvSpPr>
        <p:spPr>
          <a:xfrm>
            <a:off x="1122028" y="1163257"/>
            <a:ext cx="6099748" cy="371716"/>
          </a:xfrm>
          <a:prstGeom prst="rect">
            <a:avLst/>
          </a:prstGeom>
          <a:noFill/>
          <a:ln w="25400" cap="flat" cmpd="sng" algn="ctr">
            <a:solidFill>
              <a:srgbClr val="9BBB59">
                <a:lumMod val="75000"/>
              </a:srgbClr>
            </a:solidFill>
            <a:prstDash val="solid"/>
          </a:ln>
          <a:effectLst/>
        </p:spPr>
        <p:txBody>
          <a:bodyPr wrap="square" rtlCol="0" anchor="ctr">
            <a:noAutofit/>
          </a:bodyPr>
          <a:lstStyle/>
          <a:p>
            <a:pPr marL="0" marR="0" lvl="0" indent="0" algn="ctr" defTabSz="914400" rtl="0" eaLnBrk="0" fontAlgn="base" latinLnBrk="0" hangingPunct="0">
              <a:lnSpc>
                <a:spcPts val="21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本人の意思の尊重、意思決定能力への配慮、早期からの継続支援</a:t>
            </a:r>
            <a:endPar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 name="四角形: 角を丸くする 54"/>
          <p:cNvSpPr/>
          <p:nvPr/>
        </p:nvSpPr>
        <p:spPr>
          <a:xfrm>
            <a:off x="459537" y="1660638"/>
            <a:ext cx="7383439" cy="2643440"/>
          </a:xfrm>
          <a:prstGeom prst="roundRect">
            <a:avLst>
              <a:gd name="adj" fmla="val 50000"/>
            </a:avLst>
          </a:prstGeom>
          <a:solidFill>
            <a:srgbClr val="70AD47">
              <a:lumMod val="40000"/>
              <a:lumOff val="6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p:cNvSpPr/>
          <p:nvPr/>
        </p:nvSpPr>
        <p:spPr>
          <a:xfrm>
            <a:off x="1122027" y="1793769"/>
            <a:ext cx="6107482" cy="595311"/>
          </a:xfrm>
          <a:prstGeom prst="rect">
            <a:avLst/>
          </a:prstGeom>
          <a:solidFill>
            <a:sysClr val="window" lastClr="FFFFFF"/>
          </a:solidFill>
          <a:ln w="25400" cap="flat" cmpd="sng" algn="ctr">
            <a:solidFill>
              <a:srgbClr val="C63734"/>
            </a:solidFill>
            <a:prstDash val="solid"/>
          </a:ln>
          <a:effectLst/>
        </p:spPr>
        <p:txBody>
          <a:bodyPr wrap="square" rtlCol="0" anchor="ctr">
            <a:noAutofit/>
          </a:bodyPr>
          <a:lstStyle/>
          <a:p>
            <a:pPr marL="0" marR="0" lvl="0" indent="0" algn="ctr" defTabSz="914400" rtl="0" eaLnBrk="0" fontAlgn="base" latinLnBrk="0" hangingPunct="0">
              <a:lnSpc>
                <a:spcPts val="17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srgbClr val="C63734"/>
                </a:solidFill>
                <a:effectLst/>
                <a:uLnTx/>
                <a:uFillTx/>
                <a:latin typeface="BIZ UDPゴシック" panose="020B0400000000000000" pitchFamily="50" charset="-128"/>
                <a:ea typeface="BIZ UDPゴシック" panose="020B0400000000000000" pitchFamily="50" charset="-128"/>
                <a:cs typeface="+mn-cs"/>
              </a:rPr>
              <a:t>本人が自ら意思決定できるよう支援</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914400" rtl="0" eaLnBrk="0" fontAlgn="base" latinLnBrk="0" hangingPunct="0">
              <a:lnSpc>
                <a:spcPts val="1700"/>
              </a:lnSpc>
              <a:spcBef>
                <a:spcPct val="0"/>
              </a:spcBef>
              <a:spcAft>
                <a:spcPts val="0"/>
              </a:spcAft>
              <a:buClrTx/>
              <a:buSzTx/>
              <a:buFontTx/>
              <a:buNone/>
              <a:tabLst/>
              <a:defRPr/>
            </a:pPr>
            <a:r>
              <a:rPr kumimoji="1" lang="ja-JP" altLang="en-US" sz="1250" b="1" i="0" u="none" strike="noStrike" kern="1200" cap="none" spc="0" normalizeH="0" baseline="0" noProof="0" dirty="0">
                <a:ln>
                  <a:noFill/>
                </a:ln>
                <a:solidFill>
                  <a:srgbClr val="C63734"/>
                </a:solidFill>
                <a:effectLst/>
                <a:uLnTx/>
                <a:uFillTx/>
                <a:latin typeface="BIZ UDPゴシック" panose="020B0400000000000000" pitchFamily="50" charset="-128"/>
                <a:ea typeface="BIZ UDPゴシック" panose="020B0400000000000000" pitchFamily="50" charset="-128"/>
                <a:cs typeface="+mn-cs"/>
              </a:rPr>
              <a:t>意思形成支援、表明支援、実現支援のプロセスに沿って支援を実施</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0" name="左カーブ矢印 9"/>
          <p:cNvSpPr/>
          <p:nvPr/>
        </p:nvSpPr>
        <p:spPr>
          <a:xfrm>
            <a:off x="5216490" y="2389081"/>
            <a:ext cx="373102" cy="758842"/>
          </a:xfrm>
          <a:prstGeom prst="curvedLeftArrow">
            <a:avLst>
              <a:gd name="adj1" fmla="val 25000"/>
              <a:gd name="adj2" fmla="val 63006"/>
              <a:gd name="adj3" fmla="val 21774"/>
            </a:avLst>
          </a:prstGeom>
          <a:solidFill>
            <a:srgbClr val="5B9BD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1" name="左カーブ矢印 10"/>
          <p:cNvSpPr/>
          <p:nvPr/>
        </p:nvSpPr>
        <p:spPr>
          <a:xfrm rot="10800000">
            <a:off x="2532393" y="2365454"/>
            <a:ext cx="377721" cy="758842"/>
          </a:xfrm>
          <a:prstGeom prst="curvedLeftArrow">
            <a:avLst>
              <a:gd name="adj1" fmla="val 25000"/>
              <a:gd name="adj2" fmla="val 63006"/>
              <a:gd name="adj3" fmla="val 21774"/>
            </a:avLst>
          </a:prstGeom>
          <a:solidFill>
            <a:srgbClr val="ED7D3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正方形/長方形 11"/>
          <p:cNvSpPr/>
          <p:nvPr/>
        </p:nvSpPr>
        <p:spPr>
          <a:xfrm>
            <a:off x="1122027" y="2556259"/>
            <a:ext cx="2927352" cy="372215"/>
          </a:xfrm>
          <a:prstGeom prst="rect">
            <a:avLst/>
          </a:prstGeom>
          <a:solidFill>
            <a:srgbClr val="ED7D31"/>
          </a:solidFill>
          <a:ln w="25400" cap="flat" cmpd="sng" algn="ctr">
            <a:noFill/>
            <a:prstDash val="solid"/>
          </a:ln>
          <a:effectLst/>
        </p:spPr>
        <p:txBody>
          <a:bodyPr wrap="square" rtlCol="0" anchor="ctr">
            <a:noAutofit/>
          </a:bodyPr>
          <a:lstStyle/>
          <a:p>
            <a:pPr marL="0" marR="0" lvl="0" indent="0" algn="ctr" defTabSz="914400" rtl="0" eaLnBrk="0" fontAlgn="base" latinLnBrk="0" hangingPunct="0">
              <a:lnSpc>
                <a:spcPts val="19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本人意思の尊重・プロセスの確認</a:t>
            </a:r>
            <a:endPar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3" name="正方形/長方形 12"/>
          <p:cNvSpPr/>
          <p:nvPr/>
        </p:nvSpPr>
        <p:spPr>
          <a:xfrm>
            <a:off x="4295694" y="2556259"/>
            <a:ext cx="2927352" cy="372215"/>
          </a:xfrm>
          <a:prstGeom prst="rect">
            <a:avLst/>
          </a:prstGeom>
          <a:solidFill>
            <a:srgbClr val="5B9BD5"/>
          </a:solidFill>
          <a:ln w="25400" cap="flat" cmpd="sng" algn="ctr">
            <a:noFill/>
            <a:prstDash val="solid"/>
          </a:ln>
          <a:effectLst/>
        </p:spPr>
        <p:txBody>
          <a:bodyPr wrap="square" rtlCol="0" anchor="ctr">
            <a:noAutofit/>
          </a:bodyPr>
          <a:lstStyle/>
          <a:p>
            <a:pPr marL="0" marR="0" lvl="0" indent="0" algn="ctr" defTabSz="914400" rtl="0" eaLnBrk="0" fontAlgn="base" latinLnBrk="0" hangingPunct="0">
              <a:lnSpc>
                <a:spcPts val="19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支援方法に困難・疑問を感じた場合</a:t>
            </a:r>
            <a:endPar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4" name="正方形/長方形 13"/>
          <p:cNvSpPr/>
          <p:nvPr/>
        </p:nvSpPr>
        <p:spPr>
          <a:xfrm>
            <a:off x="1114295" y="3154277"/>
            <a:ext cx="6107481" cy="1025497"/>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30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意思決定支援チーム会議（話し合い）</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本人、家族、医療関係者、介護関係者、成年後見人　など</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サービス担当者会議、地域ケア会議と兼ねることも可</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開催は関係者の誰からの提案も可</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5" name="正方形/長方形 14"/>
          <p:cNvSpPr/>
          <p:nvPr/>
        </p:nvSpPr>
        <p:spPr>
          <a:xfrm>
            <a:off x="1122027" y="4530736"/>
            <a:ext cx="6129765"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適切なプロセスを踏まえた支援が提供されたかの確認</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6" name="二等辺三角形 15"/>
          <p:cNvSpPr/>
          <p:nvPr/>
        </p:nvSpPr>
        <p:spPr>
          <a:xfrm flipV="1">
            <a:off x="3679130" y="4337336"/>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正方形/長方形 16"/>
          <p:cNvSpPr/>
          <p:nvPr/>
        </p:nvSpPr>
        <p:spPr>
          <a:xfrm>
            <a:off x="1115272" y="5100383"/>
            <a:ext cx="6106504"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本人の意思の尊重の実現</a:t>
            </a:r>
            <a:endPar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8" name="二等辺三角形 17"/>
          <p:cNvSpPr/>
          <p:nvPr/>
        </p:nvSpPr>
        <p:spPr>
          <a:xfrm flipV="1">
            <a:off x="3677905" y="4910000"/>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正方形/長方形 18"/>
          <p:cNvSpPr/>
          <p:nvPr/>
        </p:nvSpPr>
        <p:spPr>
          <a:xfrm>
            <a:off x="1115272" y="5670030"/>
            <a:ext cx="6106504"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認知症の人の自らの意思に基づいた日常生活・社会生活の実現</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0" name="二等辺三角形 19"/>
          <p:cNvSpPr/>
          <p:nvPr/>
        </p:nvSpPr>
        <p:spPr>
          <a:xfrm flipV="1">
            <a:off x="3686127" y="5488257"/>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6866" name="Text Box 2"/>
          <p:cNvSpPr txBox="1">
            <a:spLocks noChangeArrowheads="1"/>
          </p:cNvSpPr>
          <p:nvPr/>
        </p:nvSpPr>
        <p:spPr bwMode="auto">
          <a:xfrm>
            <a:off x="1251284" y="84663"/>
            <a:ext cx="6641432" cy="525627"/>
          </a:xfrm>
          <a:prstGeom prst="rect">
            <a:avLst/>
          </a:prstGeom>
          <a:noFill/>
          <a:ln>
            <a:noFill/>
          </a:ln>
        </p:spPr>
        <p:txBody>
          <a:bodyPr wrap="square" lIns="90792" tIns="45395" rIns="90792" bIns="45395" anchor="ctr"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0" fontAlgn="base" latinLnBrk="0" hangingPunct="0">
              <a:lnSpc>
                <a:spcPts val="3200"/>
              </a:lnSpc>
              <a:spcBef>
                <a:spcPts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生活支援としての意思決定支援</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 name="吹き出し: 角を丸めた四角形 3">
            <a:extLst>
              <a:ext uri="{FF2B5EF4-FFF2-40B4-BE49-F238E27FC236}">
                <a16:creationId xmlns:a16="http://schemas.microsoft.com/office/drawing/2014/main" id="{B4333E5F-3044-492C-9F2B-4E794453E8CE}"/>
              </a:ext>
            </a:extLst>
          </p:cNvPr>
          <p:cNvSpPr/>
          <p:nvPr/>
        </p:nvSpPr>
        <p:spPr bwMode="auto">
          <a:xfrm>
            <a:off x="7229509" y="4225078"/>
            <a:ext cx="1656991" cy="1999431"/>
          </a:xfrm>
          <a:prstGeom prst="wedgeRoundRectCallout">
            <a:avLst>
              <a:gd name="adj1" fmla="val -47398"/>
              <a:gd name="adj2" fmla="val -18734"/>
              <a:gd name="adj3" fmla="val 16667"/>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・理解しやすさ</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・開かれた質問</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・選択肢</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・支援者の態度</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・環境整備</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・時間の余裕</a:t>
            </a:r>
          </a:p>
        </p:txBody>
      </p:sp>
      <p:sp>
        <p:nvSpPr>
          <p:cNvPr id="21" name="角丸四角形 20"/>
          <p:cNvSpPr/>
          <p:nvPr/>
        </p:nvSpPr>
        <p:spPr bwMode="auto">
          <a:xfrm>
            <a:off x="7404293" y="1660638"/>
            <a:ext cx="682214" cy="2643440"/>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3" name="吹き出し: 角を丸めた四角形 2">
            <a:extLst>
              <a:ext uri="{FF2B5EF4-FFF2-40B4-BE49-F238E27FC236}">
                <a16:creationId xmlns:a16="http://schemas.microsoft.com/office/drawing/2014/main" id="{5FAFC3EB-497F-4CEB-8C0B-8799168838C4}"/>
              </a:ext>
            </a:extLst>
          </p:cNvPr>
          <p:cNvSpPr/>
          <p:nvPr/>
        </p:nvSpPr>
        <p:spPr bwMode="auto">
          <a:xfrm>
            <a:off x="7283181" y="1660638"/>
            <a:ext cx="905839" cy="2643440"/>
          </a:xfrm>
          <a:prstGeom prst="wedgeRoundRectCallout">
            <a:avLst>
              <a:gd name="adj1" fmla="val -45271"/>
              <a:gd name="adj2" fmla="val -33256"/>
              <a:gd name="adj3" fmla="val 16667"/>
            </a:avLst>
          </a:prstGeom>
          <a:no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適切な意思決定</a:t>
            </a:r>
            <a:endParaRPr kumimoji="1" lang="en-US" altLang="ja-JP"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プロセスの確保</a:t>
            </a:r>
          </a:p>
        </p:txBody>
      </p:sp>
      <p:sp>
        <p:nvSpPr>
          <p:cNvPr id="22" name="正方形/長方形 21"/>
          <p:cNvSpPr/>
          <p:nvPr/>
        </p:nvSpPr>
        <p:spPr>
          <a:xfrm>
            <a:off x="1122027" y="6363179"/>
            <a:ext cx="7796903" cy="371716"/>
          </a:xfrm>
          <a:prstGeom prst="rect">
            <a:avLst/>
          </a:prstGeom>
          <a:noFill/>
          <a:ln w="25400" cap="flat" cmpd="sng" algn="ctr">
            <a:noFill/>
            <a:prstDash val="solid"/>
          </a:ln>
          <a:effectLst/>
        </p:spPr>
        <p:txBody>
          <a:bodyPr wrap="square" rtlCol="0" anchor="ctr">
            <a:noAutofit/>
          </a:bodyPr>
          <a:lstStyle/>
          <a:p>
            <a:pPr marL="0" marR="0" lvl="0" indent="0" algn="r" defTabSz="914400" rtl="0" eaLnBrk="0" fontAlgn="base" latinLnBrk="0" hangingPunct="0">
              <a:lnSpc>
                <a:spcPts val="21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認知症の人の日常生活・社会生活における意思決定支援ガイドライン（</a:t>
            </a: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H30.6</a:t>
            </a: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に一部追記</a:t>
            </a:r>
            <a:endPar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7D8B5EAB-D574-4DF2-A8FE-C7DCFE28274A}"/>
              </a:ext>
            </a:extLst>
          </p:cNvPr>
          <p:cNvSpPr txBox="1"/>
          <p:nvPr/>
        </p:nvSpPr>
        <p:spPr>
          <a:xfrm>
            <a:off x="0" y="708923"/>
            <a:ext cx="1446898"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0562991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274478" y="2650123"/>
            <a:ext cx="6645010" cy="3334607"/>
          </a:xfrm>
          <a:prstGeom prst="roundRect">
            <a:avLst>
              <a:gd name="adj" fmla="val 50000"/>
            </a:avLst>
          </a:prstGeom>
          <a:solidFill>
            <a:srgbClr val="E28700">
              <a:alpha val="20000"/>
            </a:srgbClr>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DCB8"/>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正方形/長方形 3"/>
          <p:cNvSpPr/>
          <p:nvPr/>
        </p:nvSpPr>
        <p:spPr>
          <a:xfrm>
            <a:off x="1544805" y="1252640"/>
            <a:ext cx="6142536" cy="1272978"/>
          </a:xfrm>
          <a:prstGeom prst="rect">
            <a:avLst/>
          </a:prstGeom>
          <a:noFill/>
          <a:ln w="25400" cap="rnd" cmpd="sng" algn="ctr">
            <a:solidFill>
              <a:sysClr val="windowText" lastClr="000000"/>
            </a:solidFill>
            <a:prstDash val="sysDash"/>
          </a:ln>
          <a:effectLst/>
        </p:spPr>
        <p:txBody>
          <a:bodyPr wrap="square" rtlCol="0" anchor="ctr">
            <a:noAutofit/>
          </a:bodyPr>
          <a:lstStyle/>
          <a:p>
            <a:pPr marL="0" marR="0" lvl="0" indent="0" algn="ctr" defTabSz="457200" rtl="0" eaLnBrk="1" fontAlgn="auto" latinLnBrk="0" hangingPunct="1">
              <a:lnSpc>
                <a:spcPts val="16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ja-JP" altLang="en-US" sz="12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 name="正方形/長方形 2"/>
          <p:cNvSpPr/>
          <p:nvPr/>
        </p:nvSpPr>
        <p:spPr>
          <a:xfrm>
            <a:off x="1544804" y="1286315"/>
            <a:ext cx="6081823" cy="1215717"/>
          </a:xfrm>
          <a:prstGeom prst="rect">
            <a:avLst/>
          </a:prstGeom>
        </p:spPr>
        <p:txBody>
          <a:bodyPr wrap="square">
            <a:spAutoFit/>
          </a:bodyPr>
          <a:lstStyle/>
          <a:p>
            <a:pPr marL="0" marR="0" lvl="0" indent="180975" algn="l" defTabSz="457200" rtl="0" eaLnBrk="1" fontAlgn="auto" latinLnBrk="0" hangingPunct="1">
              <a:lnSpc>
                <a:spcPct val="100000"/>
              </a:lnSpc>
              <a:spcBef>
                <a:spcPts val="360"/>
              </a:spcBef>
              <a:spcAft>
                <a:spcPts val="0"/>
              </a:spcAft>
              <a:buClrTx/>
              <a:buSzTx/>
              <a:buFontTx/>
              <a:buNone/>
              <a:tabLst/>
              <a:defRPr/>
            </a:pPr>
            <a:r>
              <a:rPr kumimoji="0" lang="ja-JP"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人的・物的環境の整備</a:t>
            </a:r>
            <a:endParaRPr kumimoji="0" lang="ja-JP" altLang="ja-JP"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60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支援者の態度</a:t>
            </a:r>
            <a:endPar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意思決定支援者との</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信頼関係</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立ち会う者との関係性</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への配慮</a:t>
            </a:r>
            <a:endParaRPr kumimoji="0" lang="ja-JP" altLang="ja-JP" sz="15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意思決定支援と</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環境</a:t>
            </a:r>
            <a:endPar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 name="正方形/長方形 7"/>
          <p:cNvSpPr/>
          <p:nvPr/>
        </p:nvSpPr>
        <p:spPr>
          <a:xfrm>
            <a:off x="1530267" y="2882468"/>
            <a:ext cx="5435834" cy="724788"/>
          </a:xfrm>
          <a:prstGeom prst="rect">
            <a:avLst/>
          </a:prstGeom>
          <a:noFill/>
          <a:ln w="25400" cap="flat" cmpd="sng" algn="ctr">
            <a:solidFill>
              <a:sysClr val="windowText" lastClr="000000"/>
            </a:solidFill>
            <a:prstDash val="solid"/>
          </a:ln>
          <a:effectLst/>
        </p:spPr>
        <p:txBody>
          <a:bodyPr wrap="square"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形成</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endParaRPr kumimoji="0" lang="en-US" altLang="ja-JP"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：適切な情報、認識、環境の下で意思が形成されることへの支援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9" name="正方形/長方形 8"/>
          <p:cNvSpPr/>
          <p:nvPr/>
        </p:nvSpPr>
        <p:spPr>
          <a:xfrm>
            <a:off x="1530267" y="4002678"/>
            <a:ext cx="5435834" cy="720370"/>
          </a:xfrm>
          <a:prstGeom prst="rect">
            <a:avLst/>
          </a:prstGeom>
          <a:noFill/>
          <a:ln w="25400" cap="flat" cmpd="sng" algn="ctr">
            <a:solidFill>
              <a:sysClr val="windowText" lastClr="000000"/>
            </a:solidFill>
            <a:prstDash val="solid"/>
          </a:ln>
          <a:effectLst/>
        </p:spPr>
        <p:txBody>
          <a:bodyPr wrap="square" rtlCol="0" anchor="ctr" anchorCtr="0">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表明</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br>
              <a:rPr kumimoji="0" lang="en-US" altLang="ja-JP" sz="1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b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：形成された意思を適切に表明・表出することへの支援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0" name="正方形/長方形 9"/>
          <p:cNvSpPr/>
          <p:nvPr/>
        </p:nvSpPr>
        <p:spPr>
          <a:xfrm>
            <a:off x="1530267" y="5099719"/>
            <a:ext cx="5435834" cy="721272"/>
          </a:xfrm>
          <a:prstGeom prst="rect">
            <a:avLst/>
          </a:prstGeom>
          <a:noFill/>
          <a:ln w="25400" cap="flat" cmpd="sng" algn="ctr">
            <a:solidFill>
              <a:sysClr val="windowText" lastClr="000000"/>
            </a:solidFill>
            <a:prstDash val="solid"/>
          </a:ln>
          <a:effectLst/>
        </p:spPr>
        <p:txBody>
          <a:bodyPr wrap="square" rtlCol="0" anchor="ctr" anchorCtr="0">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実現</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endParaRPr kumimoji="0" lang="en-US" altLang="ja-JP"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：本人の意思を日常生活・社会生活に反映することへの支援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3" name="加算記号 12"/>
          <p:cNvSpPr/>
          <p:nvPr/>
        </p:nvSpPr>
        <p:spPr>
          <a:xfrm>
            <a:off x="4073662" y="3621733"/>
            <a:ext cx="352425" cy="346075"/>
          </a:xfrm>
          <a:prstGeom prst="mathPlus">
            <a:avLst>
              <a:gd name="adj1" fmla="val 15009"/>
            </a:avLst>
          </a:prstGeom>
          <a:solidFill>
            <a:srgbClr val="DA4D4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C35E59"/>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二等辺三角形 13"/>
          <p:cNvSpPr/>
          <p:nvPr/>
        </p:nvSpPr>
        <p:spPr>
          <a:xfrm flipV="1">
            <a:off x="4181222" y="2590853"/>
            <a:ext cx="971550" cy="223228"/>
          </a:xfrm>
          <a:prstGeom prst="triangle">
            <a:avLst/>
          </a:prstGeom>
          <a:solidFill>
            <a:srgbClr val="CC79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6" name="正方形/長方形 15"/>
          <p:cNvSpPr/>
          <p:nvPr/>
        </p:nvSpPr>
        <p:spPr>
          <a:xfrm>
            <a:off x="1530267" y="6158473"/>
            <a:ext cx="6157074" cy="358140"/>
          </a:xfrm>
          <a:prstGeom prst="rect">
            <a:avLst/>
          </a:prstGeom>
          <a:solidFill>
            <a:srgbClr val="CC7900"/>
          </a:solidFill>
          <a:ln w="25400" cap="flat" cmpd="sng" algn="ctr">
            <a:noFill/>
            <a:prstDash val="solid"/>
          </a:ln>
          <a:effectLst/>
        </p:spPr>
        <p:txBody>
          <a:bodyPr wrap="square" rtlCol="0" anchor="ctr">
            <a:noAutofit/>
          </a:bodyP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意思決定支援のプロセスの記録、確認、振り返り</a:t>
            </a:r>
            <a:endPar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7" name="正方形/長方形 16"/>
          <p:cNvSpPr/>
          <p:nvPr/>
        </p:nvSpPr>
        <p:spPr>
          <a:xfrm>
            <a:off x="7288176" y="2878703"/>
            <a:ext cx="399164" cy="2942288"/>
          </a:xfrm>
          <a:prstGeom prst="rect">
            <a:avLst/>
          </a:prstGeom>
          <a:solidFill>
            <a:sysClr val="windowText" lastClr="000000">
              <a:lumMod val="50000"/>
              <a:lumOff val="50000"/>
            </a:sysClr>
          </a:solidFill>
          <a:ln w="25400" cap="flat" cmpd="sng" algn="ctr">
            <a:noFill/>
            <a:prstDash val="solid"/>
          </a:ln>
          <a:effectLst/>
        </p:spPr>
        <p:txBody>
          <a:bodyPr vert="eaVert" wrap="square" lIns="36000" rIns="36000" rtlCol="0" anchor="ctr">
            <a:noAutofit/>
          </a:bodyPr>
          <a:lstStyle/>
          <a:p>
            <a:pPr marL="0" marR="0" lvl="0" indent="0" algn="ctr" defTabSz="457200" rtl="0" eaLnBrk="1" fontAlgn="auto" latinLnBrk="0" hangingPunct="1">
              <a:lnSpc>
                <a:spcPts val="17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チームでの会議も併用・活用</a:t>
            </a:r>
            <a:endParaRPr kumimoji="0"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cxnSp>
        <p:nvCxnSpPr>
          <p:cNvPr id="18" name="直線矢印コネクタ 17"/>
          <p:cNvCxnSpPr/>
          <p:nvPr/>
        </p:nvCxnSpPr>
        <p:spPr>
          <a:xfrm flipV="1">
            <a:off x="6964326" y="3262409"/>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cxnSp>
        <p:nvCxnSpPr>
          <p:cNvPr id="19" name="直線矢印コネクタ 18"/>
          <p:cNvCxnSpPr/>
          <p:nvPr/>
        </p:nvCxnSpPr>
        <p:spPr>
          <a:xfrm flipV="1">
            <a:off x="6964326" y="4399056"/>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cxnSp>
        <p:nvCxnSpPr>
          <p:cNvPr id="20" name="直線矢印コネクタ 19"/>
          <p:cNvCxnSpPr/>
          <p:nvPr/>
        </p:nvCxnSpPr>
        <p:spPr>
          <a:xfrm flipV="1">
            <a:off x="6964326" y="5462824"/>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sp>
        <p:nvSpPr>
          <p:cNvPr id="21" name="二等辺三角形 20"/>
          <p:cNvSpPr/>
          <p:nvPr/>
        </p:nvSpPr>
        <p:spPr>
          <a:xfrm flipV="1">
            <a:off x="4181221" y="5897224"/>
            <a:ext cx="971550" cy="226379"/>
          </a:xfrm>
          <a:prstGeom prst="triangle">
            <a:avLst/>
          </a:prstGeom>
          <a:solidFill>
            <a:srgbClr val="CC79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cxnSp>
        <p:nvCxnSpPr>
          <p:cNvPr id="22" name="直線コネクタ 21"/>
          <p:cNvCxnSpPr/>
          <p:nvPr/>
        </p:nvCxnSpPr>
        <p:spPr>
          <a:xfrm>
            <a:off x="1285110" y="1071638"/>
            <a:ext cx="0" cy="5287597"/>
          </a:xfrm>
          <a:prstGeom prst="line">
            <a:avLst/>
          </a:prstGeom>
          <a:noFill/>
          <a:ln w="38100" cap="flat" cmpd="sng" algn="ctr">
            <a:solidFill>
              <a:srgbClr val="CC7900"/>
            </a:solidFill>
            <a:prstDash val="solid"/>
            <a:miter lim="800000"/>
          </a:ln>
          <a:effectLst/>
        </p:spPr>
      </p:cxnSp>
      <p:cxnSp>
        <p:nvCxnSpPr>
          <p:cNvPr id="26" name="直線コネクタ 25"/>
          <p:cNvCxnSpPr/>
          <p:nvPr/>
        </p:nvCxnSpPr>
        <p:spPr>
          <a:xfrm flipH="1">
            <a:off x="1288883" y="6354011"/>
            <a:ext cx="890338" cy="0"/>
          </a:xfrm>
          <a:prstGeom prst="line">
            <a:avLst/>
          </a:prstGeom>
          <a:noFill/>
          <a:ln w="38100" cap="flat" cmpd="sng" algn="ctr">
            <a:solidFill>
              <a:srgbClr val="CC7900"/>
            </a:solidFill>
            <a:prstDash val="solid"/>
            <a:miter lim="800000"/>
          </a:ln>
          <a:effectLst/>
        </p:spPr>
      </p:cxnSp>
      <p:cxnSp>
        <p:nvCxnSpPr>
          <p:cNvPr id="29" name="直線コネクタ 28"/>
          <p:cNvCxnSpPr/>
          <p:nvPr/>
        </p:nvCxnSpPr>
        <p:spPr>
          <a:xfrm>
            <a:off x="1274477" y="1080872"/>
            <a:ext cx="895087" cy="0"/>
          </a:xfrm>
          <a:prstGeom prst="line">
            <a:avLst/>
          </a:prstGeom>
          <a:noFill/>
          <a:ln w="38100" cap="flat" cmpd="sng" algn="ctr">
            <a:solidFill>
              <a:srgbClr val="CC7900"/>
            </a:solidFill>
            <a:prstDash val="solid"/>
            <a:miter lim="800000"/>
            <a:tailEnd type="arrow" w="med" len="sm"/>
          </a:ln>
          <a:effectLst/>
        </p:spPr>
      </p:cxnSp>
      <p:sp>
        <p:nvSpPr>
          <p:cNvPr id="27" name="正方形/長方形 26">
            <a:extLst>
              <a:ext uri="{FF2B5EF4-FFF2-40B4-BE49-F238E27FC236}">
                <a16:creationId xmlns:a16="http://schemas.microsoft.com/office/drawing/2014/main" id="{D7724BAD-AB27-4423-B8A1-FD1A957955CE}"/>
              </a:ext>
            </a:extLst>
          </p:cNvPr>
          <p:cNvSpPr/>
          <p:nvPr/>
        </p:nvSpPr>
        <p:spPr bwMode="auto">
          <a:xfrm>
            <a:off x="0" y="-5686"/>
            <a:ext cx="9144000" cy="81814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5" name="正方形/長方形 24">
            <a:extLst>
              <a:ext uri="{FF2B5EF4-FFF2-40B4-BE49-F238E27FC236}">
                <a16:creationId xmlns:a16="http://schemas.microsoft.com/office/drawing/2014/main" id="{1EB53DFD-D268-41DE-9417-071718A64E10}"/>
              </a:ext>
            </a:extLst>
          </p:cNvPr>
          <p:cNvSpPr/>
          <p:nvPr/>
        </p:nvSpPr>
        <p:spPr>
          <a:xfrm>
            <a:off x="2394962" y="-13671"/>
            <a:ext cx="4354076" cy="553998"/>
          </a:xfrm>
          <a:prstGeom prst="rect">
            <a:avLst/>
          </a:prstGeom>
        </p:spPr>
        <p:txBody>
          <a:bodyPr wrap="none">
            <a:spAutoFit/>
          </a:bodyPr>
          <a:lstStyle/>
          <a:p>
            <a:pPr marL="0" marR="0" lvl="0" indent="0" algn="ctr" defTabSz="778139"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意思決定支援のプロセス</a:t>
            </a:r>
            <a:endParaRPr kumimoji="1" lang="en-US" altLang="ja-JP" sz="3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3" name="正方形/長方形 22"/>
          <p:cNvSpPr/>
          <p:nvPr/>
        </p:nvSpPr>
        <p:spPr>
          <a:xfrm>
            <a:off x="681487" y="436914"/>
            <a:ext cx="7582792" cy="371716"/>
          </a:xfrm>
          <a:prstGeom prst="rect">
            <a:avLst/>
          </a:prstGeom>
          <a:noFill/>
          <a:ln w="25400" cap="flat" cmpd="sng" algn="ctr">
            <a:noFill/>
            <a:prstDash val="solid"/>
          </a:ln>
          <a:effectLst/>
        </p:spPr>
        <p:txBody>
          <a:bodyPr wrap="square" rtlCol="0" anchor="ctr">
            <a:noAutofit/>
          </a:bodyPr>
          <a:lstStyle/>
          <a:p>
            <a:pPr marL="0" marR="0" lvl="0" indent="0" algn="ctr" defTabSz="914400" rtl="0" eaLnBrk="1" fontAlgn="base" latinLnBrk="0" hangingPunct="1">
              <a:lnSpc>
                <a:spcPts val="2100"/>
              </a:lnSpc>
              <a:spcBef>
                <a:spcPct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認知症の人の日常生活・社会生活における意思決定支援ガイドライン（</a:t>
            </a: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H30.6</a:t>
            </a:r>
            <a:r>
              <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）より</a:t>
            </a: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8" name="加算記号 27"/>
          <p:cNvSpPr/>
          <p:nvPr/>
        </p:nvSpPr>
        <p:spPr>
          <a:xfrm>
            <a:off x="4073662" y="4739754"/>
            <a:ext cx="352425" cy="346075"/>
          </a:xfrm>
          <a:prstGeom prst="mathPlus">
            <a:avLst>
              <a:gd name="adj1" fmla="val 15009"/>
            </a:avLst>
          </a:prstGeom>
          <a:solidFill>
            <a:srgbClr val="DA4D4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C35E59"/>
              </a:solidFill>
              <a:effectLst/>
              <a:uLnTx/>
              <a:uFillTx/>
              <a:latin typeface="BIZ UDPゴシック" panose="020B0400000000000000" pitchFamily="50" charset="-128"/>
              <a:ea typeface="BIZ UDP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D93FFB77-C384-49A7-97C8-E53AAEB08642}"/>
              </a:ext>
            </a:extLst>
          </p:cNvPr>
          <p:cNvSpPr txBox="1"/>
          <p:nvPr/>
        </p:nvSpPr>
        <p:spPr>
          <a:xfrm>
            <a:off x="0" y="790452"/>
            <a:ext cx="138531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306572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637308" y="3403133"/>
            <a:ext cx="7869382" cy="63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1" fontAlgn="base" latinLnBrk="0" hangingPunct="1">
              <a:lnSpc>
                <a:spcPct val="100000"/>
              </a:lnSpc>
              <a:spcBef>
                <a:spcPct val="50000"/>
              </a:spcBef>
              <a:spcAft>
                <a:spcPct val="0"/>
              </a:spcAft>
              <a:buClrTx/>
              <a:buSzTx/>
              <a:buFontTx/>
              <a:buNone/>
              <a:tabLst/>
              <a:defRPr/>
            </a:pPr>
            <a:r>
              <a:rPr kumimoji="1" lang="ja-JP" altLang="en-US" sz="3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認知症の人の体験世界</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121920" y="132688"/>
            <a:ext cx="136051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正方形/長方形 6">
            <a:extLst>
              <a:ext uri="{FF2B5EF4-FFF2-40B4-BE49-F238E27FC236}">
                <a16:creationId xmlns:a16="http://schemas.microsoft.com/office/drawing/2014/main" id="{3350B775-8FCF-43F2-A5E9-861C2F2C2DEE}"/>
              </a:ext>
            </a:extLst>
          </p:cNvPr>
          <p:cNvSpPr/>
          <p:nvPr/>
        </p:nvSpPr>
        <p:spPr>
          <a:xfrm>
            <a:off x="0" y="2074563"/>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正方形/長方形 7">
            <a:extLst>
              <a:ext uri="{FF2B5EF4-FFF2-40B4-BE49-F238E27FC236}">
                <a16:creationId xmlns:a16="http://schemas.microsoft.com/office/drawing/2014/main" id="{DBA7B6CC-3CC7-4D9C-B24F-D7352EB5C615}"/>
              </a:ext>
            </a:extLst>
          </p:cNvPr>
          <p:cNvSpPr/>
          <p:nvPr/>
        </p:nvSpPr>
        <p:spPr>
          <a:xfrm>
            <a:off x="3394611" y="2137522"/>
            <a:ext cx="2354776" cy="58477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動画 ②</a:t>
            </a:r>
          </a:p>
        </p:txBody>
      </p:sp>
    </p:spTree>
    <p:extLst>
      <p:ext uri="{BB962C8B-B14F-4D97-AF65-F5344CB8AC3E}">
        <p14:creationId xmlns:p14="http://schemas.microsoft.com/office/powerpoint/2010/main" val="3679611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2530206" y="3471922"/>
            <a:ext cx="2041794" cy="773255"/>
          </a:xfrm>
          <a:prstGeom prst="roundRect">
            <a:avLst/>
          </a:prstGeom>
          <a:solidFill>
            <a:srgbClr val="CC7900"/>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7" name="Rectangle 4"/>
          <p:cNvSpPr>
            <a:spLocks noChangeArrowheads="1"/>
          </p:cNvSpPr>
          <p:nvPr/>
        </p:nvSpPr>
        <p:spPr bwMode="auto">
          <a:xfrm>
            <a:off x="2395229" y="3560876"/>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8" name="Rectangle 4"/>
          <p:cNvSpPr>
            <a:spLocks noChangeArrowheads="1"/>
          </p:cNvSpPr>
          <p:nvPr/>
        </p:nvSpPr>
        <p:spPr bwMode="auto">
          <a:xfrm>
            <a:off x="3647878" y="5514603"/>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不適切なケア</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9" name="Rectangle 4"/>
          <p:cNvSpPr>
            <a:spLocks noChangeArrowheads="1"/>
          </p:cNvSpPr>
          <p:nvPr/>
        </p:nvSpPr>
        <p:spPr bwMode="auto">
          <a:xfrm>
            <a:off x="2850180" y="1344863"/>
            <a:ext cx="3493902" cy="926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行動・心理症状</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0" name="正方形/長方形 49"/>
          <p:cNvSpPr/>
          <p:nvPr/>
        </p:nvSpPr>
        <p:spPr>
          <a:xfrm>
            <a:off x="4992012" y="6392436"/>
            <a:ext cx="3923148" cy="319639"/>
          </a:xfrm>
          <a:prstGeom prst="rect">
            <a:avLst/>
          </a:prstGeom>
        </p:spPr>
        <p:txBody>
          <a:bodyPr wrap="square">
            <a:spAutoFit/>
          </a:bodyPr>
          <a:lstStyle/>
          <a:p>
            <a:pPr marL="0" marR="0" lvl="0" indent="0" algn="r" defTabSz="844083" rtl="0" eaLnBrk="1" fontAlgn="base" latinLnBrk="0" hangingPunct="1">
              <a:lnSpc>
                <a:spcPct val="100000"/>
              </a:lnSpc>
              <a:spcBef>
                <a:spcPct val="0"/>
              </a:spcBef>
              <a:spcAft>
                <a:spcPct val="0"/>
              </a:spcAft>
              <a:buClrTx/>
              <a:buSzTx/>
              <a:buFontTx/>
              <a:buNone/>
              <a:tabLst/>
              <a:defRPr/>
            </a:pP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加藤伸司 第一法規出版 </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2002</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を引用・改変</a:t>
            </a:r>
          </a:p>
        </p:txBody>
      </p:sp>
      <p:sp>
        <p:nvSpPr>
          <p:cNvPr id="51" name="アーチ 50"/>
          <p:cNvSpPr/>
          <p:nvPr/>
        </p:nvSpPr>
        <p:spPr>
          <a:xfrm>
            <a:off x="3404269" y="2355361"/>
            <a:ext cx="2415200" cy="2089249"/>
          </a:xfrm>
          <a:prstGeom prst="blockArc">
            <a:avLst>
              <a:gd name="adj1" fmla="val 11337814"/>
              <a:gd name="adj2" fmla="val 20936118"/>
              <a:gd name="adj3" fmla="val 9700"/>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2" name="アーチ 51"/>
          <p:cNvSpPr/>
          <p:nvPr/>
        </p:nvSpPr>
        <p:spPr>
          <a:xfrm rot="10800000">
            <a:off x="3440109" y="3306358"/>
            <a:ext cx="2415199" cy="2046984"/>
          </a:xfrm>
          <a:prstGeom prst="blockArc">
            <a:avLst>
              <a:gd name="adj1" fmla="val 11143552"/>
              <a:gd name="adj2" fmla="val 20836960"/>
              <a:gd name="adj3" fmla="val 10091"/>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3" name="二等辺三角形 52"/>
          <p:cNvSpPr/>
          <p:nvPr/>
        </p:nvSpPr>
        <p:spPr>
          <a:xfrm rot="9264226">
            <a:off x="5436816" y="3062802"/>
            <a:ext cx="561869" cy="269352"/>
          </a:xfrm>
          <a:prstGeom prst="triangle">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4" name="二等辺三角形 53"/>
          <p:cNvSpPr/>
          <p:nvPr/>
        </p:nvSpPr>
        <p:spPr>
          <a:xfrm rot="20114696">
            <a:off x="3276815" y="4375298"/>
            <a:ext cx="534200" cy="269352"/>
          </a:xfrm>
          <a:prstGeom prst="triangl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5" name="角丸四角形 54"/>
          <p:cNvSpPr/>
          <p:nvPr/>
        </p:nvSpPr>
        <p:spPr>
          <a:xfrm>
            <a:off x="4953393" y="3475501"/>
            <a:ext cx="2041794" cy="773255"/>
          </a:xfrm>
          <a:prstGeom prst="roundRect">
            <a:avLst/>
          </a:prstGeom>
          <a:solidFill>
            <a:srgbClr val="5B9BD5"/>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6" name="Rectangle 4"/>
          <p:cNvSpPr>
            <a:spLocks noChangeArrowheads="1"/>
          </p:cNvSpPr>
          <p:nvPr/>
        </p:nvSpPr>
        <p:spPr bwMode="auto">
          <a:xfrm>
            <a:off x="4829618" y="3563683"/>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支援者</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 name="円/楕円 3"/>
          <p:cNvSpPr/>
          <p:nvPr/>
        </p:nvSpPr>
        <p:spPr bwMode="auto">
          <a:xfrm>
            <a:off x="1366277" y="1859776"/>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7" name="円/楕円 56"/>
          <p:cNvSpPr/>
          <p:nvPr/>
        </p:nvSpPr>
        <p:spPr bwMode="auto">
          <a:xfrm>
            <a:off x="834606" y="2562608"/>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円/楕円 57"/>
          <p:cNvSpPr/>
          <p:nvPr/>
        </p:nvSpPr>
        <p:spPr bwMode="auto">
          <a:xfrm>
            <a:off x="658159" y="3232322"/>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円/楕円 58"/>
          <p:cNvSpPr/>
          <p:nvPr/>
        </p:nvSpPr>
        <p:spPr bwMode="auto">
          <a:xfrm>
            <a:off x="947202" y="4750165"/>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0" name="円/楕円 59"/>
          <p:cNvSpPr/>
          <p:nvPr/>
        </p:nvSpPr>
        <p:spPr bwMode="auto">
          <a:xfrm>
            <a:off x="703807" y="3999099"/>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1" name="円/楕円 60"/>
          <p:cNvSpPr/>
          <p:nvPr/>
        </p:nvSpPr>
        <p:spPr bwMode="auto">
          <a:xfrm>
            <a:off x="1476714" y="5370322"/>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5" name="Rectangle 4"/>
          <p:cNvSpPr>
            <a:spLocks noChangeArrowheads="1"/>
          </p:cNvSpPr>
          <p:nvPr/>
        </p:nvSpPr>
        <p:spPr bwMode="auto">
          <a:xfrm>
            <a:off x="1395920" y="1846022"/>
            <a:ext cx="1404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6" name="Rectangle 4"/>
          <p:cNvSpPr>
            <a:spLocks noChangeArrowheads="1"/>
          </p:cNvSpPr>
          <p:nvPr/>
        </p:nvSpPr>
        <p:spPr bwMode="auto">
          <a:xfrm>
            <a:off x="818221" y="2565985"/>
            <a:ext cx="1467306" cy="581616"/>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7" name="Rectangle 4"/>
          <p:cNvSpPr>
            <a:spLocks noChangeArrowheads="1"/>
          </p:cNvSpPr>
          <p:nvPr/>
        </p:nvSpPr>
        <p:spPr bwMode="auto">
          <a:xfrm>
            <a:off x="779843" y="3217286"/>
            <a:ext cx="1241507"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焦燥感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8" name="Rectangle 4"/>
          <p:cNvSpPr>
            <a:spLocks noChangeArrowheads="1"/>
          </p:cNvSpPr>
          <p:nvPr/>
        </p:nvSpPr>
        <p:spPr bwMode="auto">
          <a:xfrm>
            <a:off x="988824" y="4734387"/>
            <a:ext cx="1404000"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混乱</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9" name="Rectangle 4"/>
          <p:cNvSpPr>
            <a:spLocks noChangeArrowheads="1"/>
          </p:cNvSpPr>
          <p:nvPr/>
        </p:nvSpPr>
        <p:spPr bwMode="auto">
          <a:xfrm>
            <a:off x="712402" y="3992551"/>
            <a:ext cx="1404000"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被害感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0" name="Rectangle 4"/>
          <p:cNvSpPr>
            <a:spLocks noChangeArrowheads="1"/>
          </p:cNvSpPr>
          <p:nvPr/>
        </p:nvSpPr>
        <p:spPr bwMode="auto">
          <a:xfrm>
            <a:off x="1521179" y="5363774"/>
            <a:ext cx="1404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62" name="円/楕円 61"/>
          <p:cNvSpPr/>
          <p:nvPr/>
        </p:nvSpPr>
        <p:spPr bwMode="auto">
          <a:xfrm>
            <a:off x="6545613" y="1881194"/>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3" name="円/楕円 62"/>
          <p:cNvSpPr/>
          <p:nvPr/>
        </p:nvSpPr>
        <p:spPr bwMode="auto">
          <a:xfrm>
            <a:off x="6950259" y="2596105"/>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4" name="円/楕円 63"/>
          <p:cNvSpPr/>
          <p:nvPr/>
        </p:nvSpPr>
        <p:spPr bwMode="auto">
          <a:xfrm>
            <a:off x="7336201" y="4022844"/>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5" name="円/楕円 64"/>
          <p:cNvSpPr/>
          <p:nvPr/>
        </p:nvSpPr>
        <p:spPr bwMode="auto">
          <a:xfrm>
            <a:off x="7256166" y="3239289"/>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6" name="円/楕円 65"/>
          <p:cNvSpPr/>
          <p:nvPr/>
        </p:nvSpPr>
        <p:spPr bwMode="auto">
          <a:xfrm>
            <a:off x="7198551" y="4738072"/>
            <a:ext cx="1404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7" name="円/楕円 66"/>
          <p:cNvSpPr/>
          <p:nvPr/>
        </p:nvSpPr>
        <p:spPr bwMode="auto">
          <a:xfrm>
            <a:off x="6838436" y="5415555"/>
            <a:ext cx="1404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1" name="Rectangle 4"/>
          <p:cNvSpPr>
            <a:spLocks noChangeArrowheads="1"/>
          </p:cNvSpPr>
          <p:nvPr/>
        </p:nvSpPr>
        <p:spPr bwMode="auto">
          <a:xfrm>
            <a:off x="6524938" y="1859776"/>
            <a:ext cx="1475999"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負担感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2" name="Rectangle 4"/>
          <p:cNvSpPr>
            <a:spLocks noChangeArrowheads="1"/>
          </p:cNvSpPr>
          <p:nvPr/>
        </p:nvSpPr>
        <p:spPr bwMode="auto">
          <a:xfrm>
            <a:off x="6944005" y="2572866"/>
            <a:ext cx="1381774"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3" name="Rectangle 4"/>
          <p:cNvSpPr>
            <a:spLocks noChangeArrowheads="1"/>
          </p:cNvSpPr>
          <p:nvPr/>
        </p:nvSpPr>
        <p:spPr bwMode="auto">
          <a:xfrm>
            <a:off x="7343737" y="4025103"/>
            <a:ext cx="138842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4" name="Rectangle 4"/>
          <p:cNvSpPr>
            <a:spLocks noChangeArrowheads="1"/>
          </p:cNvSpPr>
          <p:nvPr/>
        </p:nvSpPr>
        <p:spPr bwMode="auto">
          <a:xfrm>
            <a:off x="7285750" y="3239289"/>
            <a:ext cx="147599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いらつき</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5" name="Rectangle 4"/>
          <p:cNvSpPr>
            <a:spLocks noChangeArrowheads="1"/>
          </p:cNvSpPr>
          <p:nvPr/>
        </p:nvSpPr>
        <p:spPr bwMode="auto">
          <a:xfrm>
            <a:off x="7128809" y="4719943"/>
            <a:ext cx="138842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不満</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6" name="Rectangle 4"/>
          <p:cNvSpPr>
            <a:spLocks noChangeArrowheads="1"/>
          </p:cNvSpPr>
          <p:nvPr/>
        </p:nvSpPr>
        <p:spPr bwMode="auto">
          <a:xfrm>
            <a:off x="6766436" y="5396249"/>
            <a:ext cx="1476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79" name="正方形/長方形 78">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 name="Rectangle 4"/>
          <p:cNvSpPr>
            <a:spLocks noChangeArrowheads="1"/>
          </p:cNvSpPr>
          <p:nvPr/>
        </p:nvSpPr>
        <p:spPr bwMode="auto">
          <a:xfrm>
            <a:off x="583864" y="86565"/>
            <a:ext cx="7976271"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認知症の人と支援者の間に起こる悪循環</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81" name="テキスト ボックス 6">
            <a:extLst>
              <a:ext uri="{FF2B5EF4-FFF2-40B4-BE49-F238E27FC236}">
                <a16:creationId xmlns:a16="http://schemas.microsoft.com/office/drawing/2014/main" id="{C5CB08DA-9104-4180-9203-CA460B1D8D50}"/>
              </a:ext>
            </a:extLst>
          </p:cNvPr>
          <p:cNvSpPr txBox="1"/>
          <p:nvPr/>
        </p:nvSpPr>
        <p:spPr>
          <a:xfrm>
            <a:off x="-1" y="714490"/>
            <a:ext cx="1484243"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14〕</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14779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68941FB5-C389-428C-B42D-C38E88505209}"/>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628" name="雲形吹き出し 1"/>
          <p:cNvSpPr>
            <a:spLocks noChangeArrowheads="1"/>
          </p:cNvSpPr>
          <p:nvPr/>
        </p:nvSpPr>
        <p:spPr bwMode="auto">
          <a:xfrm>
            <a:off x="6038748" y="2775917"/>
            <a:ext cx="2485729" cy="1035362"/>
          </a:xfrm>
          <a:prstGeom prst="cloudCallout">
            <a:avLst>
              <a:gd name="adj1" fmla="val -77889"/>
              <a:gd name="adj2" fmla="val 23093"/>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t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トイレの場所は？</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29" name="四角形吹き出し 4"/>
          <p:cNvSpPr>
            <a:spLocks noChangeArrowheads="1"/>
          </p:cNvSpPr>
          <p:nvPr/>
        </p:nvSpPr>
        <p:spPr bwMode="auto">
          <a:xfrm>
            <a:off x="454912" y="1279586"/>
            <a:ext cx="3568793" cy="1981151"/>
          </a:xfrm>
          <a:prstGeom prst="wedgeRectCallout">
            <a:avLst>
              <a:gd name="adj1" fmla="val 6602"/>
              <a:gd name="adj2" fmla="val 78593"/>
            </a:avLst>
          </a:prstGeom>
          <a:solidFill>
            <a:schemeClr val="bg1"/>
          </a:solidFill>
          <a:ln w="25400" algn="ctr">
            <a:solidFill>
              <a:srgbClr val="CC7900"/>
            </a:solidFill>
            <a:round/>
            <a:headEnd/>
            <a:tailEnd/>
          </a:ln>
        </p:spPr>
        <p:txBody>
          <a:bodyPr lIns="72000" tIns="108000" rIns="36000" bIns="108000" anchor="ctr"/>
          <a:lstStyle/>
          <a:p>
            <a:r>
              <a:rPr lang="ja-JP" altLang="en-US" sz="2000" b="1" dirty="0">
                <a:solidFill>
                  <a:srgbClr val="D67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Meiryo UI" pitchFamily="50" charset="-128"/>
              </a:rPr>
              <a:t> </a:t>
            </a:r>
            <a:r>
              <a:rPr lang="ja-JP" altLang="en-US" sz="20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ここがあなたのベッドです。 </a:t>
            </a:r>
          </a:p>
          <a:p>
            <a:r>
              <a:rPr lang="ja-JP" altLang="en-US" sz="1800" b="1" dirty="0">
                <a:solidFill>
                  <a:schemeClr val="bg2">
                    <a:lumMod val="75000"/>
                  </a:schemeClr>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トイレは廊下の向こう側に</a:t>
            </a:r>
            <a:endPar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endParaRP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あります。</a:t>
            </a: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何かあれば ナースコールを</a:t>
            </a:r>
            <a:endPar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endParaRP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押してください。</a:t>
            </a:r>
            <a:br>
              <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br>
            <a:r>
              <a:rPr lang="en-US" altLang="ja-JP" sz="18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0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勝手に動かないでくださいね。</a:t>
            </a:r>
          </a:p>
        </p:txBody>
      </p:sp>
      <p:sp>
        <p:nvSpPr>
          <p:cNvPr id="26630" name="雲形吹き出し 11"/>
          <p:cNvSpPr>
            <a:spLocks noChangeArrowheads="1"/>
          </p:cNvSpPr>
          <p:nvPr/>
        </p:nvSpPr>
        <p:spPr bwMode="auto">
          <a:xfrm>
            <a:off x="4156980" y="1191192"/>
            <a:ext cx="2291946" cy="955675"/>
          </a:xfrm>
          <a:prstGeom prst="cloudCallout">
            <a:avLst>
              <a:gd name="adj1" fmla="val -16190"/>
              <a:gd name="adj2" fmla="val 15664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お腹がいたい</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トイレに行こう</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pic>
        <p:nvPicPr>
          <p:cNvPr id="26631" name="Picture 9" descr="http://putiya.com/hataraku/byouin/byouin01/byouin01_d_01.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1875" y="3441140"/>
            <a:ext cx="1538605" cy="2630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3" name="雲形吹き出し 18"/>
          <p:cNvSpPr>
            <a:spLocks noChangeArrowheads="1"/>
          </p:cNvSpPr>
          <p:nvPr/>
        </p:nvSpPr>
        <p:spPr bwMode="auto">
          <a:xfrm>
            <a:off x="5775026" y="1788601"/>
            <a:ext cx="2167576" cy="923925"/>
          </a:xfrm>
          <a:prstGeom prst="cloudCallout">
            <a:avLst>
              <a:gd name="adj1" fmla="val -75981"/>
              <a:gd name="adj2" fmla="val 8144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動かないで？</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34" name="テキスト ボックス 6"/>
          <p:cNvSpPr txBox="1">
            <a:spLocks noChangeArrowheads="1"/>
          </p:cNvSpPr>
          <p:nvPr/>
        </p:nvSpPr>
        <p:spPr bwMode="auto">
          <a:xfrm>
            <a:off x="861223" y="5308064"/>
            <a:ext cx="7588218" cy="1139825"/>
          </a:xfrm>
          <a:prstGeom prst="rect">
            <a:avLst/>
          </a:prstGeom>
          <a:solidFill>
            <a:srgbClr val="CC7900"/>
          </a:solidFill>
          <a:ln>
            <a:noFill/>
          </a:ln>
        </p:spPr>
        <p:txBody>
          <a:bodyPr lIns="180000" rIns="180000" anchor="ct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1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コミュニケーションのずれは、状況や関係性を悪化させてしまいます。認知症の人の想いを把握し、ニーズに応じる対応をとっていきましょう。</a:t>
            </a:r>
            <a:endParaRPr lang="en-US" altLang="ja-JP" sz="21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37" name="雲形吹き出し 13"/>
          <p:cNvSpPr>
            <a:spLocks noChangeArrowheads="1"/>
          </p:cNvSpPr>
          <p:nvPr/>
        </p:nvSpPr>
        <p:spPr bwMode="auto">
          <a:xfrm>
            <a:off x="5456873" y="3945842"/>
            <a:ext cx="2291946" cy="1004266"/>
          </a:xfrm>
          <a:prstGeom prst="cloudCallout">
            <a:avLst>
              <a:gd name="adj1" fmla="val -64315"/>
              <a:gd name="adj2" fmla="val -6051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t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便の後始末は</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どうしよう</a:t>
            </a:r>
          </a:p>
        </p:txBody>
      </p:sp>
      <p:pic>
        <p:nvPicPr>
          <p:cNvPr id="16" name="Picture 9" descr="C:\Users\makoto.shimahashi\AppData\Local\Microsoft\Windows\Temporary Internet Files\Content.IE5\I59PX64H\dglxasset[1].aspx"/>
          <p:cNvPicPr>
            <a:picLocks noChangeAspect="1" noChangeArrowheads="1"/>
          </p:cNvPicPr>
          <p:nvPr/>
        </p:nvPicPr>
        <p:blipFill>
          <a:blip r:embed="rId5" cstate="print"/>
          <a:srcRect/>
          <a:stretch>
            <a:fillRect/>
          </a:stretch>
        </p:blipFill>
        <p:spPr bwMode="auto">
          <a:xfrm>
            <a:off x="3853792" y="2775917"/>
            <a:ext cx="1603081" cy="2277338"/>
          </a:xfrm>
          <a:prstGeom prst="rect">
            <a:avLst/>
          </a:prstGeom>
          <a:noFill/>
        </p:spPr>
      </p:pic>
      <p:sp>
        <p:nvSpPr>
          <p:cNvPr id="15" name="Text Box 2"/>
          <p:cNvSpPr txBox="1">
            <a:spLocks noChangeArrowheads="1"/>
          </p:cNvSpPr>
          <p:nvPr/>
        </p:nvSpPr>
        <p:spPr bwMode="auto">
          <a:xfrm>
            <a:off x="1728415" y="63145"/>
            <a:ext cx="571655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コミュニケーションのずれ</a:t>
            </a:r>
          </a:p>
        </p:txBody>
      </p:sp>
      <p:sp>
        <p:nvSpPr>
          <p:cNvPr id="12" name="テキスト ボックス 11">
            <a:extLst>
              <a:ext uri="{FF2B5EF4-FFF2-40B4-BE49-F238E27FC236}">
                <a16:creationId xmlns:a16="http://schemas.microsoft.com/office/drawing/2014/main" id="{6DDC4CB9-4D06-4DC7-B439-27EC5B199109}"/>
              </a:ext>
            </a:extLst>
          </p:cNvPr>
          <p:cNvSpPr txBox="1"/>
          <p:nvPr/>
        </p:nvSpPr>
        <p:spPr>
          <a:xfrm>
            <a:off x="0" y="710695"/>
            <a:ext cx="140714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5〕</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079879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0122CB1-88F2-4BCF-8373-C3E6E328BE8F}"/>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0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47109" name="テキスト ボックス 6"/>
          <p:cNvSpPr txBox="1">
            <a:spLocks noChangeArrowheads="1"/>
          </p:cNvSpPr>
          <p:nvPr/>
        </p:nvSpPr>
        <p:spPr bwMode="auto">
          <a:xfrm>
            <a:off x="870396" y="1340599"/>
            <a:ext cx="7721600" cy="482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認知症の人のコミュニケーションの特徴</a:t>
            </a:r>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病状の進行</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、さまざまな</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身体</a:t>
            </a:r>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心理状態の変化</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等</a:t>
            </a:r>
            <a:endParaRPr lang="ja-JP" altLang="en-US" sz="2400" b="1" dirty="0">
              <a:solidFill>
                <a:srgbClr val="FF99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によって、コミュニケーションレベルは影響される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非言語的コミュニケーション</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が多くの割合を占める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視覚・聴覚など、さまざまな</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加齢変化</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もある</a:t>
            </a:r>
          </a:p>
          <a:p>
            <a:pPr eaLnBrk="1" hangingPunct="1"/>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コミュニケーションの工夫</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a:t>
            </a: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表情や声の抑揚、行動、歩き方、身体反応などに</a:t>
            </a:r>
          </a:p>
          <a:p>
            <a:pPr marL="717550" indent="-450850" eaLnBrk="1" hangingPunct="1">
              <a:spcBef>
                <a:spcPts val="100"/>
              </a:spcBef>
            </a:pP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現れる意思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を把握する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空間や自然、時間などを含む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環境すべてが    </a:t>
            </a:r>
          </a:p>
          <a:p>
            <a:pPr marL="717550" indent="-450850" eaLnBrk="1" hangingPunct="1">
              <a:spcBef>
                <a:spcPts val="100"/>
              </a:spcBef>
            </a:pP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コミュニケーション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であると考える</a:t>
            </a:r>
          </a:p>
        </p:txBody>
      </p:sp>
      <p:sp>
        <p:nvSpPr>
          <p:cNvPr id="10" name="タイトル 1">
            <a:extLst>
              <a:ext uri="{FF2B5EF4-FFF2-40B4-BE49-F238E27FC236}">
                <a16:creationId xmlns:a16="http://schemas.microsoft.com/office/drawing/2014/main" id="{4AF2DC0A-60A1-4ED6-BEFA-5EDB32BE3523}"/>
              </a:ext>
            </a:extLst>
          </p:cNvPr>
          <p:cNvSpPr txBox="1">
            <a:spLocks/>
          </p:cNvSpPr>
          <p:nvPr/>
        </p:nvSpPr>
        <p:spPr>
          <a:xfrm>
            <a:off x="567112" y="69736"/>
            <a:ext cx="8024884" cy="526886"/>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3000" b="1" kern="0" dirty="0">
                <a:solidFill>
                  <a:schemeClr val="bg1"/>
                </a:solidFill>
                <a:latin typeface="BIZ UDPゴシック" panose="020B0400000000000000" pitchFamily="50" charset="-128"/>
                <a:ea typeface="BIZ UDPゴシック" panose="020B0400000000000000" pitchFamily="50" charset="-128"/>
              </a:rPr>
              <a:t>コミュニケーションの特徴と工夫</a:t>
            </a:r>
          </a:p>
        </p:txBody>
      </p:sp>
      <p:sp>
        <p:nvSpPr>
          <p:cNvPr id="7" name="テキスト ボックス 6">
            <a:extLst>
              <a:ext uri="{FF2B5EF4-FFF2-40B4-BE49-F238E27FC236}">
                <a16:creationId xmlns:a16="http://schemas.microsoft.com/office/drawing/2014/main" id="{0FFE9756-387F-4AD9-A069-D33CC9821675}"/>
              </a:ext>
            </a:extLst>
          </p:cNvPr>
          <p:cNvSpPr txBox="1"/>
          <p:nvPr/>
        </p:nvSpPr>
        <p:spPr>
          <a:xfrm>
            <a:off x="0" y="710695"/>
            <a:ext cx="138063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6〕</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13116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179AB936-1EE3-4CAE-BD6A-749440CD0B7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8676" name="テキスト ボックス 5"/>
          <p:cNvSpPr txBox="1">
            <a:spLocks noChangeArrowheads="1"/>
          </p:cNvSpPr>
          <p:nvPr/>
        </p:nvSpPr>
        <p:spPr bwMode="auto">
          <a:xfrm>
            <a:off x="214786" y="2287209"/>
            <a:ext cx="8528745" cy="370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認知症である本人が体験している世界を理解する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に 聞いてみる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の 話を想像する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に 現状を伝えてみる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の 反応をみる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が どのように思うか聴いてみる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に どのようにするか相談する </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cxnSp>
        <p:nvCxnSpPr>
          <p:cNvPr id="4" name="直線コネクタ 3"/>
          <p:cNvCxnSpPr/>
          <p:nvPr/>
        </p:nvCxnSpPr>
        <p:spPr bwMode="auto">
          <a:xfrm>
            <a:off x="2568992" y="3365331"/>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18" name="直線コネクタ 17"/>
          <p:cNvCxnSpPr/>
          <p:nvPr/>
        </p:nvCxnSpPr>
        <p:spPr bwMode="auto">
          <a:xfrm>
            <a:off x="2568992" y="3872187"/>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0" name="直線コネクタ 19"/>
          <p:cNvCxnSpPr/>
          <p:nvPr/>
        </p:nvCxnSpPr>
        <p:spPr bwMode="auto">
          <a:xfrm>
            <a:off x="2568992" y="4319991"/>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1" name="直線コネクタ 20"/>
          <p:cNvCxnSpPr/>
          <p:nvPr/>
        </p:nvCxnSpPr>
        <p:spPr bwMode="auto">
          <a:xfrm>
            <a:off x="2568992" y="4799202"/>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2" name="直線コネクタ 21"/>
          <p:cNvCxnSpPr/>
          <p:nvPr/>
        </p:nvCxnSpPr>
        <p:spPr bwMode="auto">
          <a:xfrm>
            <a:off x="2568992" y="5253878"/>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3" name="直線コネクタ 22"/>
          <p:cNvCxnSpPr/>
          <p:nvPr/>
        </p:nvCxnSpPr>
        <p:spPr bwMode="auto">
          <a:xfrm>
            <a:off x="2568992" y="5747920"/>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sp>
        <p:nvSpPr>
          <p:cNvPr id="28680" name="正方形/長方形 7"/>
          <p:cNvSpPr>
            <a:spLocks noChangeArrowheads="1"/>
          </p:cNvSpPr>
          <p:nvPr/>
        </p:nvSpPr>
        <p:spPr bwMode="auto">
          <a:xfrm>
            <a:off x="454235" y="1449211"/>
            <a:ext cx="8235530" cy="704893"/>
          </a:xfrm>
          <a:prstGeom prst="rect">
            <a:avLst/>
          </a:prstGeom>
          <a:solidFill>
            <a:srgbClr val="CC7900"/>
          </a:solidFill>
          <a:ln>
            <a:noFill/>
          </a:ln>
        </p:spPr>
        <p:txBody>
          <a:bodyPr wrap="none" anchor="ctr"/>
          <a:lstStyle/>
          <a:p>
            <a:pPr marL="0" marR="0" lvl="0" indent="0" algn="ctr" defTabSz="914400" rtl="0" eaLnBrk="0" fontAlgn="base" latinLnBrk="0" hangingPunct="0">
              <a:lnSpc>
                <a:spcPts val="34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認知症</a:t>
            </a:r>
            <a:r>
              <a:rPr lang="ja-JP" altLang="en-US" sz="3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の</a:t>
            </a: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本人には 意思も</a:t>
            </a:r>
            <a:r>
              <a:rPr kumimoji="1" lang="en-US" altLang="ja-JP"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経験も ある</a:t>
            </a:r>
          </a:p>
        </p:txBody>
      </p:sp>
      <p:sp>
        <p:nvSpPr>
          <p:cNvPr id="2" name="角丸四角形 1"/>
          <p:cNvSpPr/>
          <p:nvPr/>
        </p:nvSpPr>
        <p:spPr bwMode="auto">
          <a:xfrm>
            <a:off x="1323109" y="3051746"/>
            <a:ext cx="1653067" cy="3105150"/>
          </a:xfrm>
          <a:prstGeom prst="roundRect">
            <a:avLst>
              <a:gd name="adj" fmla="val 50000"/>
            </a:avLst>
          </a:prstGeom>
          <a:solidFill>
            <a:srgbClr val="FFCF8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a:t>
            </a:r>
            <a:endParaRPr kumimoji="1" lang="en-US" altLang="ja-JP"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である</a:t>
            </a:r>
            <a:endParaRPr kumimoji="1" lang="en-US" altLang="ja-JP"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3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本</a:t>
            </a: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人</a:t>
            </a:r>
          </a:p>
        </p:txBody>
      </p:sp>
      <p:sp>
        <p:nvSpPr>
          <p:cNvPr id="16" name="Text Box 2"/>
          <p:cNvSpPr txBox="1">
            <a:spLocks noChangeArrowheads="1"/>
          </p:cNvSpPr>
          <p:nvPr/>
        </p:nvSpPr>
        <p:spPr bwMode="auto">
          <a:xfrm>
            <a:off x="1755709" y="76260"/>
            <a:ext cx="5658273"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itchFamily="50" charset="-128"/>
              </a:rPr>
              <a:t>認知症</a:t>
            </a: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の</a:t>
            </a:r>
            <a:r>
              <a:rPr kumimoji="1" lang="ja-JP" altLang="en-US" sz="3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itchFamily="50" charset="-128"/>
              </a:rPr>
              <a:t>本人の理解</a:t>
            </a:r>
          </a:p>
        </p:txBody>
      </p:sp>
      <p:sp>
        <p:nvSpPr>
          <p:cNvPr id="14" name="テキスト ボックス 13">
            <a:extLst>
              <a:ext uri="{FF2B5EF4-FFF2-40B4-BE49-F238E27FC236}">
                <a16:creationId xmlns:a16="http://schemas.microsoft.com/office/drawing/2014/main" id="{EF271779-9513-4922-973B-ABDFD6BEDDB6}"/>
              </a:ext>
            </a:extLst>
          </p:cNvPr>
          <p:cNvSpPr txBox="1"/>
          <p:nvPr/>
        </p:nvSpPr>
        <p:spPr>
          <a:xfrm>
            <a:off x="0" y="710695"/>
            <a:ext cx="1461659"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7〕</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79387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B4CCC56-244D-4DEE-AFB9-9211477C8A75}"/>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6085" name="テキスト ボックス 6"/>
          <p:cNvSpPr txBox="1">
            <a:spLocks noChangeArrowheads="1"/>
          </p:cNvSpPr>
          <p:nvPr/>
        </p:nvSpPr>
        <p:spPr bwMode="auto">
          <a:xfrm>
            <a:off x="550050" y="1497327"/>
            <a:ext cx="8305776"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442913" indent="-442913" eaLnBrk="1" hangingPunct="1">
              <a:spcBef>
                <a:spcPts val="15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①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その人らしく存在</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していられることを支援</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②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できることに目を向けて、本人が有する力を最大限に</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活かせるよう、</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自己決定を尊重</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③</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生活歴を知り、</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生活の継続性</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を保つケア環境</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④</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感情・情緒に配慮</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した、心地よいケアやコミュニケーション</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⑤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家族やケアスタッフ</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の心身状態にも配慮</a:t>
            </a:r>
          </a:p>
          <a:p>
            <a:pPr marL="442913" indent="-442913" eaLnBrk="1" hangingPunct="1">
              <a:spcBef>
                <a:spcPts val="18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⑥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退院・社会復帰</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を早期より視野に入れたケア</a:t>
            </a: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⑦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最期の時まで</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を視野においたケア</a:t>
            </a:r>
          </a:p>
        </p:txBody>
      </p:sp>
      <p:sp>
        <p:nvSpPr>
          <p:cNvPr id="10" name="Text Box 2"/>
          <p:cNvSpPr txBox="1">
            <a:spLocks noChangeArrowheads="1"/>
          </p:cNvSpPr>
          <p:nvPr/>
        </p:nvSpPr>
        <p:spPr bwMode="auto">
          <a:xfrm>
            <a:off x="2334127" y="74356"/>
            <a:ext cx="448189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認知症ケアの基本</a:t>
            </a:r>
          </a:p>
        </p:txBody>
      </p:sp>
      <p:sp>
        <p:nvSpPr>
          <p:cNvPr id="5" name="テキスト ボックス 4">
            <a:extLst>
              <a:ext uri="{FF2B5EF4-FFF2-40B4-BE49-F238E27FC236}">
                <a16:creationId xmlns:a16="http://schemas.microsoft.com/office/drawing/2014/main" id="{284E0E4E-D00B-4750-AB50-BA6C29104674}"/>
              </a:ext>
            </a:extLst>
          </p:cNvPr>
          <p:cNvSpPr txBox="1"/>
          <p:nvPr/>
        </p:nvSpPr>
        <p:spPr>
          <a:xfrm>
            <a:off x="0" y="710695"/>
            <a:ext cx="136738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5285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E04DFD26-F2F2-44B0-9EED-C631BCB05A61}"/>
              </a:ext>
            </a:extLst>
          </p:cNvPr>
          <p:cNvSpPr/>
          <p:nvPr/>
        </p:nvSpPr>
        <p:spPr>
          <a:xfrm>
            <a:off x="0" y="-2362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8" name="テキスト ボックス 17">
            <a:extLst>
              <a:ext uri="{FF2B5EF4-FFF2-40B4-BE49-F238E27FC236}">
                <a16:creationId xmlns:a16="http://schemas.microsoft.com/office/drawing/2014/main" id="{7D8B5EAB-D574-4DF2-A8FE-C7DCFE28274A}"/>
              </a:ext>
            </a:extLst>
          </p:cNvPr>
          <p:cNvSpPr txBox="1"/>
          <p:nvPr/>
        </p:nvSpPr>
        <p:spPr>
          <a:xfrm>
            <a:off x="413358" y="1628189"/>
            <a:ext cx="8255768" cy="2277547"/>
          </a:xfrm>
          <a:prstGeom prst="rect">
            <a:avLst/>
          </a:prstGeom>
          <a:noFill/>
          <a:ln w="25400">
            <a:noFill/>
          </a:ln>
        </p:spPr>
        <p:txBody>
          <a:bodyPr wrap="square">
            <a:spAutoFit/>
          </a:bodyPr>
          <a:lstStyle/>
          <a:p>
            <a:r>
              <a:rPr lang="ja-JP" altLang="en-US" sz="2800" b="1" dirty="0">
                <a:latin typeface="BIZ UDPゴシック" panose="020B0400000000000000" pitchFamily="50" charset="-128"/>
                <a:ea typeface="BIZ UDPゴシック" panose="020B0400000000000000" pitchFamily="50" charset="-128"/>
              </a:rPr>
              <a:t>認知症とは</a:t>
            </a:r>
            <a:endParaRPr lang="en-US" altLang="ja-JP" sz="2800" b="1" dirty="0">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latin typeface="BIZ UDPゴシック" panose="020B0400000000000000" pitchFamily="50" charset="-128"/>
                <a:ea typeface="BIZ UDPゴシック" panose="020B0400000000000000" pitchFamily="50" charset="-128"/>
              </a:rPr>
              <a:t>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一度正常に発達した認知機能が</a:t>
            </a:r>
            <a:r>
              <a:rPr lang="ja-JP" altLang="en-US" sz="2800" b="1" dirty="0">
                <a:solidFill>
                  <a:srgbClr val="CC7900"/>
                </a:solidFill>
                <a:latin typeface="BIZ UDPゴシック" panose="020B0400000000000000" pitchFamily="50" charset="-128"/>
                <a:ea typeface="BIZ UDPゴシック" panose="020B0400000000000000" pitchFamily="50" charset="-128"/>
              </a:rPr>
              <a:t>後天的な脳の</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solidFill>
                  <a:srgbClr val="CC7900"/>
                </a:solidFill>
                <a:latin typeface="BIZ UDPゴシック" panose="020B0400000000000000" pitchFamily="50" charset="-128"/>
                <a:ea typeface="BIZ UDPゴシック" panose="020B0400000000000000" pitchFamily="50" charset="-128"/>
              </a:rPr>
              <a:t>    障害</a:t>
            </a:r>
            <a:r>
              <a:rPr lang="ja-JP" altLang="en-US" sz="2800" b="1" dirty="0">
                <a:latin typeface="BIZ UDPゴシック" panose="020B0400000000000000" pitchFamily="50" charset="-128"/>
                <a:ea typeface="BIZ UDPゴシック" panose="020B0400000000000000" pitchFamily="50" charset="-128"/>
              </a:rPr>
              <a:t>によって持続的に低下し、</a:t>
            </a:r>
            <a:r>
              <a:rPr lang="ja-JP" altLang="en-US" sz="2800" b="1" dirty="0">
                <a:solidFill>
                  <a:srgbClr val="CC7900"/>
                </a:solidFill>
                <a:latin typeface="BIZ UDPゴシック" panose="020B0400000000000000" pitchFamily="50" charset="-128"/>
                <a:ea typeface="BIZ UDPゴシック" panose="020B0400000000000000" pitchFamily="50" charset="-128"/>
              </a:rPr>
              <a:t>日常生活や社会</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solidFill>
                  <a:srgbClr val="CC7900"/>
                </a:solidFill>
                <a:latin typeface="BIZ UDPゴシック" panose="020B0400000000000000" pitchFamily="50" charset="-128"/>
                <a:ea typeface="BIZ UDPゴシック" panose="020B0400000000000000" pitchFamily="50" charset="-128"/>
              </a:rPr>
              <a:t>    生活に支障</a:t>
            </a:r>
            <a:r>
              <a:rPr lang="ja-JP" altLang="en-US" sz="2800" b="1" dirty="0">
                <a:latin typeface="BIZ UDPゴシック" panose="020B0400000000000000" pitchFamily="50" charset="-128"/>
                <a:ea typeface="BIZ UDPゴシック" panose="020B0400000000000000" pitchFamily="50" charset="-128"/>
              </a:rPr>
              <a:t>をきたすようになった状態</a:t>
            </a:r>
            <a:r>
              <a:rPr lang="en-US" altLang="ja-JP" sz="2800" b="1" dirty="0">
                <a:latin typeface="BIZ UDPゴシック" panose="020B0400000000000000" pitchFamily="50" charset="-128"/>
                <a:ea typeface="BIZ UDPゴシック" panose="020B0400000000000000" pitchFamily="50" charset="-128"/>
              </a:rPr>
              <a:t>』</a:t>
            </a:r>
            <a:endParaRPr lang="ja-JP" altLang="en-US" sz="2800" b="1"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0115A3AF-C8F3-40A4-9080-C8A9B31CA95A}"/>
              </a:ext>
            </a:extLst>
          </p:cNvPr>
          <p:cNvSpPr txBox="1"/>
          <p:nvPr/>
        </p:nvSpPr>
        <p:spPr>
          <a:xfrm>
            <a:off x="961575" y="4403839"/>
            <a:ext cx="7395604" cy="1169551"/>
          </a:xfrm>
          <a:prstGeom prst="rect">
            <a:avLst/>
          </a:prstGeom>
          <a:noFill/>
          <a:ln w="25400">
            <a:noFill/>
          </a:ln>
        </p:spPr>
        <p:txBody>
          <a:bodyPr wrap="square">
            <a:spAutoFit/>
          </a:bodyPr>
          <a:lstStyle/>
          <a:p>
            <a:pPr marL="358775" indent="-358775">
              <a:spcBef>
                <a:spcPts val="1200"/>
              </a:spcBef>
            </a:pPr>
            <a:r>
              <a:rPr lang="en-US" altLang="ja-JP" sz="2000" b="1" dirty="0">
                <a:solidFill>
                  <a:srgbClr val="5F5F5F"/>
                </a:solidFill>
                <a:latin typeface="BIZ UDPゴシック" panose="020B0400000000000000" pitchFamily="50" charset="-128"/>
                <a:ea typeface="BIZ UDPゴシック" panose="020B0400000000000000"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rPr>
              <a:t> 認知機能の低下は、せん妄や精神疾患では説明されない。</a:t>
            </a:r>
            <a:endParaRPr lang="en-US" altLang="ja-JP" sz="2000" b="1" dirty="0">
              <a:solidFill>
                <a:srgbClr val="5F5F5F"/>
              </a:solidFill>
              <a:latin typeface="BIZ UDPゴシック" panose="020B0400000000000000" pitchFamily="50" charset="-128"/>
              <a:ea typeface="BIZ UDPゴシック" panose="020B0400000000000000" pitchFamily="50" charset="-128"/>
            </a:endParaRPr>
          </a:p>
          <a:p>
            <a:pPr marL="360363" indent="-360363">
              <a:spcBef>
                <a:spcPts val="1200"/>
              </a:spcBef>
            </a:pPr>
            <a:r>
              <a:rPr lang="en-US" altLang="ja-JP" sz="2000" b="1" dirty="0">
                <a:solidFill>
                  <a:srgbClr val="5F5F5F"/>
                </a:solidFill>
                <a:latin typeface="BIZ UDPゴシック" panose="020B0400000000000000" pitchFamily="50" charset="-128"/>
                <a:ea typeface="BIZ UDPゴシック" panose="020B0400000000000000"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rPr>
              <a:t> 認知機能の低下については、各診断基準で記憶障害は必須  条件ではなく、早期に記憶が保たれている場合もある。</a:t>
            </a:r>
            <a:endParaRPr lang="ja-JP" altLang="en-US" sz="2000" b="1" dirty="0">
              <a:solidFill>
                <a:srgbClr val="5F5F5F"/>
              </a:solidFill>
            </a:endParaRPr>
          </a:p>
        </p:txBody>
      </p:sp>
      <p:sp>
        <p:nvSpPr>
          <p:cNvPr id="7" name="Text Box 2"/>
          <p:cNvSpPr txBox="1">
            <a:spLocks noChangeArrowheads="1"/>
          </p:cNvSpPr>
          <p:nvPr/>
        </p:nvSpPr>
        <p:spPr bwMode="auto">
          <a:xfrm>
            <a:off x="2393444" y="86139"/>
            <a:ext cx="43668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認知症とは</a:t>
            </a:r>
          </a:p>
        </p:txBody>
      </p:sp>
      <p:sp>
        <p:nvSpPr>
          <p:cNvPr id="10" name="テキスト ボックス 6">
            <a:extLst>
              <a:ext uri="{FF2B5EF4-FFF2-40B4-BE49-F238E27FC236}">
                <a16:creationId xmlns:a16="http://schemas.microsoft.com/office/drawing/2014/main" id="{93EB58B8-12AA-4E11-8851-8E4A331AB382}"/>
              </a:ext>
            </a:extLst>
          </p:cNvPr>
          <p:cNvSpPr txBox="1"/>
          <p:nvPr/>
        </p:nvSpPr>
        <p:spPr>
          <a:xfrm>
            <a:off x="0" y="701378"/>
            <a:ext cx="1302283"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565003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69D86DE-7002-4888-B5B8-9A6E9EFAB99A}"/>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657726" y="1341062"/>
            <a:ext cx="8019011" cy="489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p>
            <a:pPr marL="447675" indent="-447675">
              <a:lnSpc>
                <a:spcPct val="135000"/>
              </a:lnSpc>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認知機能障害に関連して、認知症の人も違和感や</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苦痛を感じる</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lnSpc>
                <a:spcPct val="135000"/>
              </a:lnSpc>
              <a:spcBef>
                <a:spcPts val="180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特に、軽度認知症においては、失敗体験にともなう</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自尊心の傷つき、自律性の喪失への恐怖がある</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pPr>
            <a:endParaRPr lang="en-US" altLang="ja-JP" sz="40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gn="ctr">
              <a:lnSpc>
                <a:spcPct val="135000"/>
              </a:lnSpc>
              <a:spcBef>
                <a:spcPts val="1200"/>
              </a:spcBef>
            </a:pPr>
            <a:r>
              <a:rPr lang="ja-JP" altLang="en-US" sz="27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心理的な苦痛にも配慮をした、かかわり・支援が重要</a:t>
            </a:r>
            <a:endParaRPr lang="en-US" altLang="ja-JP" sz="27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12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例） 忘れてしまったことを指摘する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14000"/>
              </a:lnSpc>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排泄の失敗を責める</a:t>
            </a:r>
          </a:p>
        </p:txBody>
      </p:sp>
      <p:sp>
        <p:nvSpPr>
          <p:cNvPr id="7" name="Text Box 2"/>
          <p:cNvSpPr txBox="1">
            <a:spLocks noChangeArrowheads="1"/>
          </p:cNvSpPr>
          <p:nvPr/>
        </p:nvSpPr>
        <p:spPr bwMode="auto">
          <a:xfrm>
            <a:off x="1003071" y="77321"/>
            <a:ext cx="714340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認知症であっても感情は保たれている</a:t>
            </a:r>
          </a:p>
        </p:txBody>
      </p:sp>
      <p:sp>
        <p:nvSpPr>
          <p:cNvPr id="6" name="AutoShape 17">
            <a:extLst>
              <a:ext uri="{FF2B5EF4-FFF2-40B4-BE49-F238E27FC236}">
                <a16:creationId xmlns:a16="http://schemas.microsoft.com/office/drawing/2014/main" id="{FF58451C-C8DE-42E1-8317-8935D83D55D0}"/>
              </a:ext>
            </a:extLst>
          </p:cNvPr>
          <p:cNvSpPr>
            <a:spLocks noChangeArrowheads="1"/>
          </p:cNvSpPr>
          <p:nvPr/>
        </p:nvSpPr>
        <p:spPr bwMode="auto">
          <a:xfrm flipV="1">
            <a:off x="3185318" y="3712190"/>
            <a:ext cx="2773363" cy="655591"/>
          </a:xfrm>
          <a:prstGeom prst="triangle">
            <a:avLst>
              <a:gd name="adj" fmla="val 50000"/>
            </a:avLst>
          </a:prstGeom>
          <a:gradFill rotWithShape="1">
            <a:gsLst>
              <a:gs pos="19000">
                <a:srgbClr val="CC7900"/>
              </a:gs>
              <a:gs pos="84000">
                <a:srgbClr val="FFFFFF"/>
              </a:gs>
            </a:gsLst>
            <a:lin ang="5400000" scaled="1"/>
          </a:gradFill>
          <a:ln>
            <a:noFill/>
          </a:ln>
          <a:effectLst/>
        </p:spPr>
        <p:txBody>
          <a:bodyPr rot="10800000" wrap="none" anchor="ctr"/>
          <a:lstStyle/>
          <a:p>
            <a:endParaRPr lang="ja-JP" altLang="en-US" sz="3200" b="1">
              <a:solidFill>
                <a:srgbClr val="000000"/>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DAF6ECFB-AA89-4FB4-AF9C-27563679A543}"/>
              </a:ext>
            </a:extLst>
          </p:cNvPr>
          <p:cNvSpPr txBox="1"/>
          <p:nvPr/>
        </p:nvSpPr>
        <p:spPr>
          <a:xfrm>
            <a:off x="0" y="710695"/>
            <a:ext cx="140834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13136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2256EE04-D61E-468D-9DEF-656EB6C0C2F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8" name="Text Box 2"/>
          <p:cNvSpPr txBox="1">
            <a:spLocks noChangeArrowheads="1"/>
          </p:cNvSpPr>
          <p:nvPr/>
        </p:nvSpPr>
        <p:spPr bwMode="auto">
          <a:xfrm>
            <a:off x="1440050" y="80964"/>
            <a:ext cx="62583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初診時・入院時から認知症を疑う</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099" name="コンテンツ プレースホルダ 2"/>
          <p:cNvSpPr>
            <a:spLocks/>
          </p:cNvSpPr>
          <p:nvPr/>
        </p:nvSpPr>
        <p:spPr bwMode="auto">
          <a:xfrm>
            <a:off x="926371" y="1690202"/>
            <a:ext cx="7675190" cy="4171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日々の生活の様子や言動から、</a:t>
            </a: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認知機能の変化</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を疑う徴候がないかを確認する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342900" marR="0" lvl="0" indent="-342900" algn="l" defTabSz="914400" rtl="0" eaLnBrk="1" fontAlgn="base" latinLnBrk="0" hangingPunct="1">
              <a:lnSpc>
                <a:spcPct val="100000"/>
              </a:lnSpc>
              <a:spcBef>
                <a:spcPts val="30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認知症を疑う場合には、</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715963" marR="0" lvl="0" indent="-27305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本人に</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自覚症状の変化</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を確認する</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715963" marR="0" lvl="0" indent="-27305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場合により、注意障害や見当識を確認する</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家族や関係者からみた変化（入院前を含めて）</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を注意深く聞き出す</a:t>
            </a:r>
          </a:p>
        </p:txBody>
      </p:sp>
      <p:sp>
        <p:nvSpPr>
          <p:cNvPr id="5" name="テキスト ボックス 4">
            <a:extLst>
              <a:ext uri="{FF2B5EF4-FFF2-40B4-BE49-F238E27FC236}">
                <a16:creationId xmlns:a16="http://schemas.microsoft.com/office/drawing/2014/main" id="{2B7EC42D-C2E3-4759-B886-EE018252C1B3}"/>
              </a:ext>
            </a:extLst>
          </p:cNvPr>
          <p:cNvSpPr txBox="1"/>
          <p:nvPr/>
        </p:nvSpPr>
        <p:spPr>
          <a:xfrm>
            <a:off x="0" y="710695"/>
            <a:ext cx="138124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184041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FF767E-2AC8-4162-AA2C-D3F31B71B91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p:cNvSpPr>
            <a:spLocks noGrp="1"/>
          </p:cNvSpPr>
          <p:nvPr>
            <p:ph idx="1"/>
          </p:nvPr>
        </p:nvSpPr>
        <p:spPr>
          <a:xfrm>
            <a:off x="1176580" y="2907313"/>
            <a:ext cx="6925310" cy="3236133"/>
          </a:xfrm>
        </p:spPr>
        <p:txBody>
          <a:bodyPr rIns="0">
            <a:noAutofit/>
          </a:bodyPr>
          <a:lstStyle/>
          <a:p>
            <a:pPr marL="719138" indent="-446088">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せん妄の発症</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転倒や転落などのエピソード</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kumimoji="1"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行動・心理症状や他の精神症状の出現</a:t>
            </a:r>
            <a:endParaRPr kumimoji="1"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食行動の異常や睡眠の障害</a:t>
            </a:r>
            <a:endParaRPr kumimoji="1"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アドヒアランスの不良（疑いも含む）</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0"/>
              </a:spcBef>
              <a:buNone/>
            </a:pPr>
            <a:r>
              <a:rPr lang="ja-JP" altLang="en-US" sz="2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rPr>
              <a:t>　 （内服や処置などの治療内容への理解不良）</a:t>
            </a:r>
            <a:endParaRPr lang="en-US" altLang="ja-JP"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982663" indent="-263525">
              <a:spcBef>
                <a:spcPts val="0"/>
              </a:spcBef>
              <a:buNone/>
            </a:pPr>
            <a:r>
              <a:rPr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rPr>
              <a:t>					</a:t>
            </a:r>
            <a:endPar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9"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451598" y="78058"/>
            <a:ext cx="62583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入院後に認知症が疑われる場面</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8F60E690-3DD7-4B70-AB25-E715FCD3A074}"/>
              </a:ext>
            </a:extLst>
          </p:cNvPr>
          <p:cNvSpPr txBox="1"/>
          <p:nvPr/>
        </p:nvSpPr>
        <p:spPr>
          <a:xfrm>
            <a:off x="584193" y="1220502"/>
            <a:ext cx="7993110" cy="129266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以下のことが生じた場合には、背景に</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認知機能の低下や認知症の症状</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が影響している場合が多いことから、速やかに認知症に関連した</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アセスメント</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を行う</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C9038908-FEE9-42C4-B116-D215B137949D}"/>
              </a:ext>
            </a:extLst>
          </p:cNvPr>
          <p:cNvSpPr txBox="1"/>
          <p:nvPr/>
        </p:nvSpPr>
        <p:spPr>
          <a:xfrm>
            <a:off x="0" y="714554"/>
            <a:ext cx="145051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１</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872244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310BEE8-F68B-4858-B3DE-028370ED5224}"/>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2626012" y="2672594"/>
            <a:ext cx="4479961" cy="3848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痛みや痒み、違和感</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行動・心理症状（</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BPSD</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摂食の障害</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睡眠障害</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転倒・転落</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せん妄</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endParaRPr lang="ja-JP" altLang="en-US" sz="2600" b="1" dirty="0">
              <a:solidFill>
                <a:srgbClr val="EA8B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Text Box 2"/>
          <p:cNvSpPr txBox="1">
            <a:spLocks noChangeArrowheads="1"/>
          </p:cNvSpPr>
          <p:nvPr/>
        </p:nvSpPr>
        <p:spPr bwMode="auto">
          <a:xfrm>
            <a:off x="1812179" y="75030"/>
            <a:ext cx="5549876"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観察やケアで注意をしたい点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53AD1A48-5A2E-4E4E-AB29-D575F385439E}"/>
              </a:ext>
            </a:extLst>
          </p:cNvPr>
          <p:cNvSpPr txBox="1"/>
          <p:nvPr/>
        </p:nvSpPr>
        <p:spPr>
          <a:xfrm>
            <a:off x="0" y="734362"/>
            <a:ext cx="140895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latin typeface="BIZ UDPゴシック" panose="020B0400000000000000" pitchFamily="50" charset="-128"/>
                <a:ea typeface="BIZ UDPゴシック" panose="020B0400000000000000" pitchFamily="50" charset="-128"/>
              </a:rPr>
              <a:t>2</a:t>
            </a:r>
            <a:r>
              <a:rPr lang="ja-JP" altLang="en-US" sz="1600" b="1" dirty="0">
                <a:latin typeface="BIZ UDPゴシック" panose="020B0400000000000000" pitchFamily="50" charset="-128"/>
                <a:ea typeface="BIZ UDPゴシック" panose="020B0400000000000000" pitchFamily="50" charset="-128"/>
              </a:rPr>
              <a:t>２</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A4000486-3CFF-45B4-9933-C1E5CDA31B30}"/>
              </a:ext>
            </a:extLst>
          </p:cNvPr>
          <p:cNvSpPr txBox="1"/>
          <p:nvPr/>
        </p:nvSpPr>
        <p:spPr>
          <a:xfrm>
            <a:off x="961327" y="1290245"/>
            <a:ext cx="7251580"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認知症の人の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観察やケア</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では以下の点に留意し、それぞれに</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速やかで適切な対応</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が重要である</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2539207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7F89CE2-808B-4F21-9B6B-D05DC971671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622260" y="1478266"/>
            <a:ext cx="7912365" cy="223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 認知症の人は、痛みや</a:t>
            </a:r>
            <a:r>
              <a:rPr lang="ja-JP" altLang="en-US" sz="2600" b="1" dirty="0">
                <a:latin typeface="BIZ UDPゴシック" panose="020B0400000000000000" pitchFamily="50" charset="-128"/>
                <a:ea typeface="BIZ UDPゴシック" panose="020B0400000000000000" pitchFamily="50" charset="-128"/>
                <a:cs typeface="Meiryo UI" pitchFamily="50" charset="-128"/>
              </a:rPr>
              <a:t>痒み</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、違和感などの症状を</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適切に表現したり、伝えることが難しい</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80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 医療従事者は、</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苦痛があれば患者は表現したり、</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伝えるはず</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と思いがち</a:t>
            </a:r>
          </a:p>
        </p:txBody>
      </p:sp>
      <p:sp>
        <p:nvSpPr>
          <p:cNvPr id="3" name="テキスト ボックス 2"/>
          <p:cNvSpPr txBox="1"/>
          <p:nvPr/>
        </p:nvSpPr>
        <p:spPr>
          <a:xfrm>
            <a:off x="1393890" y="4770257"/>
            <a:ext cx="6821098" cy="1600438"/>
          </a:xfrm>
          <a:prstGeom prst="rect">
            <a:avLst/>
          </a:prstGeom>
          <a:noFill/>
        </p:spPr>
        <p:txBody>
          <a:bodyPr wrap="none" rtlCol="0">
            <a:spAutoFit/>
          </a:bodyPr>
          <a:lstStyle/>
          <a:p>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身体症状の変化や悪化を見落としてしまう</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全身状態の変化を見逃してしまう</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不眠や行動心理症状の原因となる</a:t>
            </a:r>
          </a:p>
        </p:txBody>
      </p:sp>
      <p:sp>
        <p:nvSpPr>
          <p:cNvPr id="4098" name="Text Box 2"/>
          <p:cNvSpPr txBox="1">
            <a:spLocks noChangeArrowheads="1"/>
          </p:cNvSpPr>
          <p:nvPr/>
        </p:nvSpPr>
        <p:spPr bwMode="auto">
          <a:xfrm>
            <a:off x="1216616" y="75524"/>
            <a:ext cx="672365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痛みや痒み、違和感の表し方・伝え方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AutoShape 17">
            <a:extLst>
              <a:ext uri="{FF2B5EF4-FFF2-40B4-BE49-F238E27FC236}">
                <a16:creationId xmlns:a16="http://schemas.microsoft.com/office/drawing/2014/main" id="{52C7DDEF-543D-47CB-B4D8-851362E2A5A6}"/>
              </a:ext>
            </a:extLst>
          </p:cNvPr>
          <p:cNvSpPr>
            <a:spLocks noChangeArrowheads="1"/>
          </p:cNvSpPr>
          <p:nvPr/>
        </p:nvSpPr>
        <p:spPr bwMode="auto">
          <a:xfrm flipV="1">
            <a:off x="3310366" y="3713650"/>
            <a:ext cx="2773363" cy="749049"/>
          </a:xfrm>
          <a:prstGeom prst="triangle">
            <a:avLst>
              <a:gd name="adj" fmla="val 50000"/>
            </a:avLst>
          </a:prstGeom>
          <a:gradFill rotWithShape="1">
            <a:gsLst>
              <a:gs pos="19000">
                <a:srgbClr val="CC7900"/>
              </a:gs>
              <a:gs pos="84000">
                <a:srgbClr val="FFFFFF"/>
              </a:gs>
            </a:gsLst>
            <a:lin ang="5400000" scaled="1"/>
          </a:gradFill>
          <a:ln>
            <a:noFill/>
          </a:ln>
          <a:effectLst/>
        </p:spPr>
        <p:txBody>
          <a:bodyPr rot="10800000" wrap="none" anchor="ctr"/>
          <a:lstStyle/>
          <a:p>
            <a:endParaRPr lang="ja-JP" altLang="en-US" sz="3200" b="1">
              <a:solidFill>
                <a:srgbClr val="000000"/>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B929DD4-8238-4FD5-92B5-E3841E1E836D}"/>
              </a:ext>
            </a:extLst>
          </p:cNvPr>
          <p:cNvSpPr txBox="1"/>
          <p:nvPr/>
        </p:nvSpPr>
        <p:spPr>
          <a:xfrm>
            <a:off x="0" y="710695"/>
            <a:ext cx="139389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３</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946614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EB71515-DE48-40E3-B2CC-28C8950A9272}"/>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749434" y="2083252"/>
            <a:ext cx="7632915" cy="306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35000"/>
              </a:lnSpc>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表情　：　泣く、パニックになる、不機嫌になる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2400"/>
              </a:spcBef>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行動　：　身構える、おびえる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2400"/>
              </a:spcBef>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自律神経症状　：　頻脈、発汗などの侵襲に</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224213" indent="-3224213"/>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対する反応</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pP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4098" name="Text Box 2"/>
          <p:cNvSpPr txBox="1">
            <a:spLocks noChangeArrowheads="1"/>
          </p:cNvSpPr>
          <p:nvPr/>
        </p:nvSpPr>
        <p:spPr bwMode="auto">
          <a:xfrm>
            <a:off x="2549523" y="89182"/>
            <a:ext cx="4032738"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痛みに気づくサイン</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D9E9A841-179D-4A9D-9286-A718625AE37F}"/>
              </a:ext>
            </a:extLst>
          </p:cNvPr>
          <p:cNvSpPr txBox="1"/>
          <p:nvPr/>
        </p:nvSpPr>
        <p:spPr>
          <a:xfrm>
            <a:off x="0" y="710695"/>
            <a:ext cx="140895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対応力２４</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184131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1F8D21E-8310-4DAB-A259-59526D2715C2}"/>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a:extLst>
              <a:ext uri="{FF2B5EF4-FFF2-40B4-BE49-F238E27FC236}">
                <a16:creationId xmlns:a16="http://schemas.microsoft.com/office/drawing/2014/main" id="{503A8A8E-0C85-4CA4-9C32-8ACA06BBB722}"/>
              </a:ext>
            </a:extLst>
          </p:cNvPr>
          <p:cNvSpPr>
            <a:spLocks noGrp="1"/>
          </p:cNvSpPr>
          <p:nvPr>
            <p:ph idx="1"/>
          </p:nvPr>
        </p:nvSpPr>
        <p:spPr>
          <a:xfrm>
            <a:off x="1010653" y="1340826"/>
            <a:ext cx="7435921" cy="4448101"/>
          </a:xfrm>
        </p:spPr>
        <p:txBody>
          <a:bodyPr>
            <a:noAutofit/>
          </a:bodyPr>
          <a:lstStyle/>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a:t>
            </a:r>
            <a:r>
              <a:rPr lang="en-US" altLang="ja-JP" sz="2500" b="1" dirty="0">
                <a:latin typeface="BIZ UDPゴシック" panose="020B0400000000000000" pitchFamily="50" charset="-128"/>
                <a:ea typeface="BIZ UDPゴシック" panose="020B0400000000000000" pitchFamily="50" charset="-128"/>
              </a:rPr>
              <a:t>BPSD</a:t>
            </a:r>
            <a:r>
              <a:rPr lang="ja-JP" altLang="en-US" sz="2500" b="1" dirty="0">
                <a:latin typeface="BIZ UDPゴシック" panose="020B0400000000000000" pitchFamily="50" charset="-128"/>
                <a:ea typeface="BIZ UDPゴシック" panose="020B0400000000000000" pitchFamily="50" charset="-128"/>
              </a:rPr>
              <a:t>の出現や悪化の</a:t>
            </a:r>
            <a:r>
              <a:rPr lang="ja-JP" altLang="en-US" sz="2500" b="1" dirty="0">
                <a:solidFill>
                  <a:srgbClr val="CC7900"/>
                </a:solidFill>
                <a:latin typeface="BIZ UDPゴシック" panose="020B0400000000000000" pitchFamily="50" charset="-128"/>
                <a:ea typeface="BIZ UDPゴシック" panose="020B0400000000000000" pitchFamily="50" charset="-128"/>
              </a:rPr>
              <a:t>原因を検討</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対応は、</a:t>
            </a:r>
            <a:r>
              <a:rPr lang="ja-JP" altLang="en-US" sz="2500" b="1" dirty="0">
                <a:solidFill>
                  <a:srgbClr val="CC7900"/>
                </a:solidFill>
                <a:latin typeface="BIZ UDPゴシック" panose="020B0400000000000000" pitchFamily="50" charset="-128"/>
                <a:ea typeface="BIZ UDPゴシック" panose="020B0400000000000000" pitchFamily="50" charset="-128"/>
              </a:rPr>
              <a:t>非薬物療法</a:t>
            </a:r>
            <a:r>
              <a:rPr lang="ja-JP" altLang="en-US" sz="2500" b="1" dirty="0">
                <a:latin typeface="BIZ UDPゴシック" panose="020B0400000000000000" pitchFamily="50" charset="-128"/>
                <a:ea typeface="BIZ UDPゴシック" panose="020B0400000000000000" pitchFamily="50" charset="-128"/>
              </a:rPr>
              <a:t>を優先する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rPr>
              <a:t>多職種による介入や支援</a:t>
            </a:r>
            <a:r>
              <a:rPr lang="ja-JP" altLang="en-US" sz="2500" b="1" dirty="0">
                <a:latin typeface="BIZ UDPゴシック" panose="020B0400000000000000" pitchFamily="50" charset="-128"/>
                <a:ea typeface="BIZ UDPゴシック" panose="020B0400000000000000" pitchFamily="50" charset="-128"/>
              </a:rPr>
              <a:t>を検討する</a:t>
            </a: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認知症ケアチームなど</a:t>
            </a:r>
            <a:r>
              <a:rPr lang="ja-JP" altLang="en-US" sz="2500" b="1" dirty="0">
                <a:solidFill>
                  <a:srgbClr val="CC7900"/>
                </a:solidFill>
                <a:latin typeface="BIZ UDPゴシック" panose="020B0400000000000000" pitchFamily="50" charset="-128"/>
                <a:ea typeface="BIZ UDPゴシック" panose="020B0400000000000000" pitchFamily="50" charset="-128"/>
              </a:rPr>
              <a:t>専門チームや認知症の</a:t>
            </a:r>
            <a:endParaRPr lang="en-US" altLang="ja-JP" sz="2500" b="1" dirty="0">
              <a:solidFill>
                <a:srgbClr val="CC79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　　専門医</a:t>
            </a:r>
            <a:r>
              <a:rPr lang="ja-JP" altLang="en-US" sz="2500" b="1" dirty="0">
                <a:latin typeface="BIZ UDPゴシック" panose="020B0400000000000000" pitchFamily="50" charset="-128"/>
                <a:ea typeface="BIZ UDPゴシック" panose="020B0400000000000000" pitchFamily="50" charset="-128"/>
              </a:rPr>
              <a:t>と協働する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薬物療法の</a:t>
            </a:r>
            <a:r>
              <a:rPr lang="ja-JP" altLang="en-US" sz="2500" b="1" dirty="0">
                <a:solidFill>
                  <a:srgbClr val="CC7900"/>
                </a:solidFill>
                <a:latin typeface="BIZ UDPゴシック" panose="020B0400000000000000" pitchFamily="50" charset="-128"/>
                <a:ea typeface="BIZ UDPゴシック" panose="020B0400000000000000" pitchFamily="50" charset="-128"/>
              </a:rPr>
              <a:t>必要性を検討</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rPr>
              <a:t>　　 （開始後も症状の改善に合わせて減量・中止を検討する）</a:t>
            </a: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上記でも症状が改善しない場合は、精神科へ</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500" b="1" dirty="0">
                <a:latin typeface="BIZ UDPゴシック" panose="020B0400000000000000" pitchFamily="50" charset="-128"/>
                <a:ea typeface="BIZ UDPゴシック" panose="020B0400000000000000" pitchFamily="50" charset="-128"/>
              </a:rPr>
              <a:t>　　の紹介を検討する</a:t>
            </a:r>
            <a:endParaRPr lang="en-US" altLang="ja-JP" sz="2500" b="1" dirty="0">
              <a:latin typeface="BIZ UDPゴシック" panose="020B0400000000000000" pitchFamily="50" charset="-128"/>
              <a:ea typeface="BIZ UDPゴシック" panose="020B0400000000000000" pitchFamily="50" charset="-128"/>
            </a:endParaRPr>
          </a:p>
        </p:txBody>
      </p:sp>
      <p:sp>
        <p:nvSpPr>
          <p:cNvPr id="2" name="タイトル 1">
            <a:extLst>
              <a:ext uri="{FF2B5EF4-FFF2-40B4-BE49-F238E27FC236}">
                <a16:creationId xmlns:a16="http://schemas.microsoft.com/office/drawing/2014/main" id="{8CBD1C5F-E07E-4028-A8D0-286159E5719E}"/>
              </a:ext>
            </a:extLst>
          </p:cNvPr>
          <p:cNvSpPr>
            <a:spLocks noGrp="1"/>
          </p:cNvSpPr>
          <p:nvPr>
            <p:ph type="title"/>
          </p:nvPr>
        </p:nvSpPr>
        <p:spPr>
          <a:xfrm>
            <a:off x="457200" y="95569"/>
            <a:ext cx="8229600" cy="537822"/>
          </a:xfrm>
        </p:spPr>
        <p:txBody>
          <a:bodyPr/>
          <a:lstStyle/>
          <a:p>
            <a:pPr algn="ctr"/>
            <a:r>
              <a:rPr kumimoji="1" lang="en-US" altLang="ja-JP" sz="3000" b="1" dirty="0">
                <a:solidFill>
                  <a:schemeClr val="bg1"/>
                </a:solidFill>
                <a:latin typeface="BIZ UDPゴシック" panose="020B0400000000000000" pitchFamily="50" charset="-128"/>
                <a:ea typeface="BIZ UDPゴシック" panose="020B0400000000000000" pitchFamily="50" charset="-128"/>
              </a:rPr>
              <a:t>BPSD</a:t>
            </a:r>
            <a:r>
              <a:rPr kumimoji="1" lang="ja-JP" altLang="en-US" sz="3000" b="1" dirty="0">
                <a:solidFill>
                  <a:schemeClr val="bg1"/>
                </a:solidFill>
                <a:latin typeface="BIZ UDPゴシック" panose="020B0400000000000000" pitchFamily="50" charset="-128"/>
                <a:ea typeface="BIZ UDPゴシック" panose="020B0400000000000000" pitchFamily="50" charset="-128"/>
              </a:rPr>
              <a:t>対応の基本</a:t>
            </a:r>
          </a:p>
        </p:txBody>
      </p:sp>
      <p:sp>
        <p:nvSpPr>
          <p:cNvPr id="8" name="テキスト ボックス 7">
            <a:extLst>
              <a:ext uri="{FF2B5EF4-FFF2-40B4-BE49-F238E27FC236}">
                <a16:creationId xmlns:a16="http://schemas.microsoft.com/office/drawing/2014/main" id="{5221B2C0-A7DD-4B64-A2ED-6EDD799153F4}"/>
              </a:ext>
            </a:extLst>
          </p:cNvPr>
          <p:cNvSpPr txBox="1"/>
          <p:nvPr/>
        </p:nvSpPr>
        <p:spPr>
          <a:xfrm>
            <a:off x="1031648" y="5754570"/>
            <a:ext cx="7101699" cy="723275"/>
          </a:xfrm>
          <a:prstGeom prst="rect">
            <a:avLst/>
          </a:prstGeom>
          <a:noFill/>
        </p:spPr>
        <p:txBody>
          <a:bodyPr wrap="square">
            <a:spAutoFit/>
          </a:bodyPr>
          <a:lstStyle/>
          <a:p>
            <a:pPr marL="266700" marR="0" lvl="0" indent="-266700" algn="l" defTabSz="914400" rtl="0" eaLnBrk="1" fontAlgn="base" latinLnBrk="0" hangingPunct="1">
              <a:lnSpc>
                <a:spcPct val="100000"/>
              </a:lnSpc>
              <a:spcBef>
                <a:spcPct val="0"/>
              </a:spcBef>
              <a:spcAft>
                <a:spcPct val="0"/>
              </a:spcAft>
              <a:buClrTx/>
              <a:buSzTx/>
              <a:buFontTx/>
              <a:buNone/>
              <a:tabLst>
                <a:tab pos="88900" algn="l"/>
              </a:tabLst>
              <a:defRPr/>
            </a:pP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せん妄と同様に入院当初からの予防的介入や支援が重要である。</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266700" marR="0" lvl="0" indent="-266700" algn="l" defTabSz="914400" rtl="0" eaLnBrk="1" fontAlgn="base" latinLnBrk="0" hangingPunct="1">
              <a:lnSpc>
                <a:spcPct val="100000"/>
              </a:lnSpc>
              <a:spcBef>
                <a:spcPts val="600"/>
              </a:spcBef>
              <a:spcAft>
                <a:spcPct val="0"/>
              </a:spcAft>
              <a:buClrTx/>
              <a:buSzTx/>
              <a:buFontTx/>
              <a:buNone/>
              <a:tabLst>
                <a:tab pos="88900" algn="l"/>
              </a:tabLst>
              <a:defRPr/>
            </a:pP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うつ病や顕著な妄想、興奮、攻撃性などは、緊急性を評価する。</a:t>
            </a:r>
          </a:p>
        </p:txBody>
      </p:sp>
      <p:sp>
        <p:nvSpPr>
          <p:cNvPr id="11" name="テキスト ボックス 10">
            <a:extLst>
              <a:ext uri="{FF2B5EF4-FFF2-40B4-BE49-F238E27FC236}">
                <a16:creationId xmlns:a16="http://schemas.microsoft.com/office/drawing/2014/main" id="{4F5C2AC9-81CC-41CB-8E5C-1DB80557B462}"/>
              </a:ext>
            </a:extLst>
          </p:cNvPr>
          <p:cNvSpPr txBox="1"/>
          <p:nvPr/>
        </p:nvSpPr>
        <p:spPr>
          <a:xfrm>
            <a:off x="-31692" y="707435"/>
            <a:ext cx="144123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５</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87584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C4A45B4-BF93-479F-A062-B51D85433C1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815946" y="1240118"/>
            <a:ext cx="7839857" cy="506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p>
            <a:pPr marL="622300" indent="-622300">
              <a:spcBef>
                <a:spcPts val="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食事が進まない理由に、</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身体症状や認知機能障害</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が影響していることがある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622300" indent="-622300">
              <a:spcBef>
                <a:spcPts val="120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摂食不良</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をそのまま</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食欲不振</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とみなさない</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622300" indent="-622300">
              <a:spcBef>
                <a:spcPts val="120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「食べない」時</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には以下を考慮する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12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注意が続かない</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（医療者やほかの患者に気を取られる）</a:t>
            </a:r>
            <a:endParaRPr lang="en-US" altLang="ja-JP" sz="2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道具が適切に使用できない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食事を口元まで運べない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飲み込むことが困難である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義歯がなく咀嚼できない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口腔内の痛み</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（口内炎、義歯があわない）</a:t>
            </a:r>
            <a:endParaRPr lang="en-US" altLang="ja-JP"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口腔内や口唇の乾燥</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4098" name="Text Box 2"/>
          <p:cNvSpPr txBox="1">
            <a:spLocks noChangeArrowheads="1"/>
          </p:cNvSpPr>
          <p:nvPr/>
        </p:nvSpPr>
        <p:spPr bwMode="auto">
          <a:xfrm>
            <a:off x="1346512" y="80784"/>
            <a:ext cx="6425513"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摂食・栄養（食事）に関する注意点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CE3C8AD6-B4BF-4EEA-B832-2535EF21A310}"/>
              </a:ext>
            </a:extLst>
          </p:cNvPr>
          <p:cNvSpPr txBox="1"/>
          <p:nvPr/>
        </p:nvSpPr>
        <p:spPr>
          <a:xfrm>
            <a:off x="0" y="706946"/>
            <a:ext cx="145735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６</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608522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CE1EFD-F371-45BC-91A5-951DC8625C4D}"/>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 name="Text Box 9"/>
          <p:cNvSpPr txBox="1">
            <a:spLocks noChangeArrowheads="1"/>
          </p:cNvSpPr>
          <p:nvPr/>
        </p:nvSpPr>
        <p:spPr bwMode="auto">
          <a:xfrm>
            <a:off x="1303885" y="61126"/>
            <a:ext cx="6547311"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Segoe UI" panose="020B0502040204020203" pitchFamily="34" charset="0"/>
              </a:rPr>
              <a:t>睡眠障害への対応</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8" name="コンテンツ プレースホルダ 2">
            <a:extLst>
              <a:ext uri="{FF2B5EF4-FFF2-40B4-BE49-F238E27FC236}">
                <a16:creationId xmlns:a16="http://schemas.microsoft.com/office/drawing/2014/main" id="{319FEF44-49A6-472F-978D-842980BAABCE}"/>
              </a:ext>
            </a:extLst>
          </p:cNvPr>
          <p:cNvSpPr>
            <a:spLocks/>
          </p:cNvSpPr>
          <p:nvPr/>
        </p:nvSpPr>
        <p:spPr bwMode="auto">
          <a:xfrm>
            <a:off x="792381" y="1188227"/>
            <a:ext cx="8082954" cy="393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正確な</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症状の把握</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と</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鑑別診断　</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睡眠時無呼吸症候群　　　　　　・ レストレスレッグス症候群</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睡眠時周期性四肢運動障害 　・ レム睡眠行動障害</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概日リズム睡眠－覚醒障害　　・ 精神疾患による不眠</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 非薬物療法</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を優先</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心理的ストレスの低減   ・ 身体症状への対処</a:t>
            </a:r>
            <a:endParaRPr kumimoji="1" lang="en-US" altLang="ja-JP"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日中の過ごし方の工夫   ・ 睡眠環境の改善　</a:t>
            </a:r>
            <a:endParaRPr kumimoji="1" lang="en-US" altLang="ja-JP"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投薬前に</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リスクとベネフィット</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を考慮</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投薬後は</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副作用</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を定期的にチェック</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鎮静  ・ 昼間の眠気　・ 転倒　・ 健忘 　</a:t>
            </a:r>
            <a:endParaRPr kumimoji="1" lang="en-US" altLang="ja-JP"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改善後は</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適宜減薬や中止</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を検討</a:t>
            </a:r>
            <a:endParaRPr kumimoji="1" lang="en-US" altLang="ja-JP" sz="26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D6D27863-E99F-4D7F-87EC-57524425482E}"/>
              </a:ext>
            </a:extLst>
          </p:cNvPr>
          <p:cNvSpPr txBox="1"/>
          <p:nvPr/>
        </p:nvSpPr>
        <p:spPr>
          <a:xfrm>
            <a:off x="0" y="722148"/>
            <a:ext cx="141472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７</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13954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72CCEFAE-C8CA-4358-A2DF-779C52AB3A3D}"/>
              </a:ext>
            </a:extLst>
          </p:cNvPr>
          <p:cNvSpPr txBox="1"/>
          <p:nvPr/>
        </p:nvSpPr>
        <p:spPr>
          <a:xfrm>
            <a:off x="0" y="710695"/>
            <a:ext cx="142220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C14A39F8-F4CB-473A-A3D9-C8CA7AE06612}"/>
              </a:ext>
            </a:extLst>
          </p:cNvPr>
          <p:cNvSpPr txBox="1"/>
          <p:nvPr/>
        </p:nvSpPr>
        <p:spPr>
          <a:xfrm>
            <a:off x="1042737" y="1835444"/>
            <a:ext cx="6986517" cy="3877661"/>
          </a:xfrm>
          <a:prstGeom prst="rect">
            <a:avLst/>
          </a:prstGeom>
          <a:noFill/>
        </p:spPr>
        <p:txBody>
          <a:bodyPr wrap="square">
            <a:noAutofit/>
          </a:bodyPr>
          <a:lstStyle/>
          <a:p>
            <a:pPr marL="450850" lvl="0" indent="-450850" fontAlgn="base">
              <a:spcBef>
                <a:spcPct val="0"/>
              </a:spcBef>
              <a:spcAft>
                <a:spcPct val="0"/>
              </a:spcAf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lang="ja-JP" altLang="en-US" sz="2500" b="1" dirty="0">
                <a:solidFill>
                  <a:srgbClr val="000000"/>
                </a:solidFill>
                <a:latin typeface="BIZ UDPゴシック" panose="020B0400000000000000" pitchFamily="50" charset="-128"/>
                <a:ea typeface="BIZ UDPゴシック" panose="020B0400000000000000" pitchFamily="50" charset="-128"/>
              </a:rPr>
              <a:t>光を利用する</a:t>
            </a:r>
            <a:endParaRPr lang="en-US" altLang="ja-JP" sz="2500" b="1" dirty="0">
              <a:solidFill>
                <a:srgbClr val="000000"/>
              </a:solidFill>
              <a:latin typeface="BIZ UDPゴシック" panose="020B0400000000000000" pitchFamily="50" charset="-128"/>
              <a:ea typeface="BIZ UDPゴシック" panose="020B0400000000000000" pitchFamily="50" charset="-128"/>
            </a:endParaRPr>
          </a:p>
          <a:p>
            <a:pPr marL="450850" lvl="0" indent="-450850" fontAlgn="base">
              <a:spcBef>
                <a:spcPts val="300"/>
              </a:spcBef>
              <a:spcAft>
                <a:spcPct val="0"/>
              </a:spcAft>
              <a:defRPr/>
            </a:pPr>
            <a:r>
              <a:rPr lang="ja-JP" altLang="en-US" sz="2800" b="1" dirty="0">
                <a:solidFill>
                  <a:srgbClr val="FFFFFF">
                    <a:lumMod val="50000"/>
                  </a:srgbClr>
                </a:solidFill>
                <a:latin typeface="BIZ UDPゴシック" panose="020B0400000000000000" pitchFamily="50" charset="-128"/>
                <a:ea typeface="BIZ UDPゴシック" panose="020B0400000000000000" pitchFamily="50" charset="-128"/>
              </a:rPr>
              <a:t>　　</a:t>
            </a:r>
            <a:r>
              <a:rPr lang="ja-JP" altLang="en-US" sz="2000" b="1" dirty="0">
                <a:solidFill>
                  <a:schemeClr val="bg2">
                    <a:lumMod val="75000"/>
                  </a:schemeClr>
                </a:solidFill>
                <a:latin typeface="BIZ UDPゴシック" panose="020B0400000000000000" pitchFamily="50" charset="-128"/>
                <a:ea typeface="BIZ UDPゴシック" panose="020B0400000000000000" pitchFamily="50" charset="-128"/>
              </a:rPr>
              <a:t>（朝はカーテンを開け日光を取り入れる、夜はカーテンを閉め強い光を避ける）</a:t>
            </a:r>
            <a:endParaRPr lang="en-US" altLang="ja-JP" sz="2000" b="1" dirty="0">
              <a:solidFill>
                <a:schemeClr val="bg2">
                  <a:lumMod val="75000"/>
                </a:schemeClr>
              </a:solidFill>
              <a:latin typeface="BIZ UDPゴシック" panose="020B0400000000000000" pitchFamily="50" charset="-128"/>
              <a:ea typeface="BIZ UDPゴシック" panose="020B0400000000000000" pitchFamily="50" charset="-128"/>
            </a:endParaRPr>
          </a:p>
          <a:p>
            <a:pPr marL="450850" marR="0" lvl="0" indent="-450850" algn="l" defTabSz="914400" rtl="0" eaLnBrk="1" fontAlgn="base" latinLnBrk="0" hangingPunct="1">
              <a:lnSpc>
                <a:spcPct val="100000"/>
              </a:lnSpc>
              <a:spcBef>
                <a:spcPct val="0"/>
              </a:spcBef>
              <a:spcAft>
                <a:spcPct val="0"/>
              </a:spcAft>
              <a:buClrTx/>
              <a:buSzTx/>
              <a:buFontTx/>
              <a:buNone/>
              <a:tabLst/>
              <a:defRPr/>
            </a:pPr>
            <a:endParaRPr lang="en-US" altLang="ja-JP" sz="2500" b="1" dirty="0">
              <a:solidFill>
                <a:srgbClr val="CC7900"/>
              </a:solidFill>
              <a:latin typeface="BIZ UDPゴシック" panose="020B0400000000000000" pitchFamily="50" charset="-128"/>
              <a:ea typeface="BIZ UDPゴシック" panose="020B0400000000000000" pitchFamily="50" charset="-128"/>
            </a:endParaRPr>
          </a:p>
          <a:p>
            <a:pPr marL="450850" indent="-450850" fontAlgn="base">
              <a:spcBef>
                <a:spcPct val="0"/>
              </a:spcBef>
              <a:spcAft>
                <a:spcPct val="0"/>
              </a:spcAf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 </a:t>
            </a:r>
            <a:r>
              <a:rPr lang="ja-JP" altLang="en-US" sz="2500" b="1" dirty="0">
                <a:solidFill>
                  <a:srgbClr val="000000"/>
                </a:solidFill>
                <a:latin typeface="BIZ UDPゴシック" panose="020B0400000000000000" pitchFamily="50" charset="-128"/>
                <a:ea typeface="BIZ UDPゴシック" panose="020B0400000000000000" pitchFamily="50" charset="-128"/>
              </a:rPr>
              <a:t>本人の日課、生活</a:t>
            </a:r>
            <a:r>
              <a:rPr lang="ja-JP" altLang="en-US" sz="2500" b="1" dirty="0">
                <a:latin typeface="BIZ UDPゴシック" panose="020B0400000000000000" pitchFamily="50" charset="-128"/>
                <a:ea typeface="BIZ UDPゴシック" panose="020B0400000000000000" pitchFamily="50" charset="-128"/>
              </a:rPr>
              <a:t>習慣を取り入れる</a:t>
            </a:r>
            <a:endParaRPr lang="en-US" altLang="ja-JP" sz="2500" b="1" dirty="0">
              <a:latin typeface="BIZ UDPゴシック" panose="020B0400000000000000" pitchFamily="50" charset="-128"/>
              <a:ea typeface="BIZ UDPゴシック" panose="020B0400000000000000" pitchFamily="50" charset="-128"/>
            </a:endParaRPr>
          </a:p>
          <a:p>
            <a:pPr marL="450850" lvl="0" indent="-450850" fontAlgn="base">
              <a:spcBef>
                <a:spcPct val="0"/>
              </a:spcBef>
              <a:spcAft>
                <a:spcPct val="0"/>
              </a:spcAft>
              <a:defRPr/>
            </a:pPr>
            <a:r>
              <a:rPr lang="ja-JP" altLang="en-US" sz="2400" b="1" dirty="0">
                <a:solidFill>
                  <a:srgbClr val="FFFFFF">
                    <a:lumMod val="50000"/>
                  </a:srgbClr>
                </a:solidFill>
                <a:latin typeface="BIZ UDPゴシック" panose="020B0400000000000000" pitchFamily="50" charset="-128"/>
                <a:ea typeface="BIZ UDPゴシック" panose="020B0400000000000000" pitchFamily="50" charset="-128"/>
              </a:rPr>
              <a:t> 　</a:t>
            </a:r>
            <a:r>
              <a:rPr lang="ja-JP" altLang="en-US" sz="2400" b="1" dirty="0">
                <a:solidFill>
                  <a:schemeClr val="bg2">
                    <a:lumMod val="75000"/>
                  </a:schemeClr>
                </a:solidFill>
                <a:latin typeface="BIZ UDPゴシック" panose="020B0400000000000000" pitchFamily="50" charset="-128"/>
                <a:ea typeface="BIZ UDPゴシック" panose="020B0400000000000000" pitchFamily="50" charset="-128"/>
              </a:rPr>
              <a:t>　</a:t>
            </a:r>
            <a:r>
              <a:rPr lang="ja-JP" altLang="en-US" sz="2000" b="1" dirty="0">
                <a:solidFill>
                  <a:schemeClr val="bg2">
                    <a:lumMod val="75000"/>
                  </a:schemeClr>
                </a:solidFill>
                <a:latin typeface="BIZ UDPゴシック" panose="020B0400000000000000" pitchFamily="50" charset="-128"/>
                <a:ea typeface="BIZ UDPゴシック" panose="020B0400000000000000" pitchFamily="50" charset="-128"/>
              </a:rPr>
              <a:t>（リハビリ、食事場所の検討、院内デイへの参加、身だしなみの習慣の把握と実施など）</a:t>
            </a:r>
            <a:endParaRPr lang="en-US" altLang="ja-JP" sz="2000" b="1" dirty="0">
              <a:solidFill>
                <a:schemeClr val="bg2">
                  <a:lumMod val="75000"/>
                </a:schemeClr>
              </a:solidFill>
              <a:latin typeface="BIZ UDPゴシック" panose="020B0400000000000000" pitchFamily="50" charset="-128"/>
              <a:ea typeface="BIZ UDPゴシック" panose="020B0400000000000000" pitchFamily="50" charset="-128"/>
            </a:endParaRPr>
          </a:p>
          <a:p>
            <a:pPr marL="450850" lvl="0" indent="-450850" fontAlgn="base">
              <a:spcBef>
                <a:spcPct val="0"/>
              </a:spcBef>
              <a:spcAft>
                <a:spcPct val="0"/>
              </a:spcAft>
              <a:defRPr/>
            </a:pPr>
            <a:endParaRPr kumimoji="1" lang="en-US" altLang="ja-JP"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60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日中の活動と休息を、意図</a:t>
            </a:r>
            <a:r>
              <a:rPr lang="ja-JP" altLang="en-US" sz="2500" b="1" dirty="0">
                <a:latin typeface="BIZ UDPゴシック" panose="020B0400000000000000" pitchFamily="50" charset="-128"/>
                <a:ea typeface="BIZ UDPゴシック" panose="020B0400000000000000" pitchFamily="50" charset="-128"/>
              </a:rPr>
              <a:t>して</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調整する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0"/>
              </a:spcBef>
              <a:spcAft>
                <a:spcPct val="0"/>
              </a:spcAft>
              <a:buClrTx/>
              <a:buSzTx/>
              <a:buFontTx/>
              <a:buNone/>
              <a:tabLst/>
              <a:defRPr/>
            </a:pPr>
            <a:r>
              <a:rPr kumimoji="1" lang="ja-JP" altLang="en-US" sz="24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午睡は</a:t>
            </a:r>
            <a:r>
              <a:rPr kumimoji="1" lang="en-US" altLang="ja-JP"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30</a:t>
            </a:r>
            <a:r>
              <a:rPr kumimoji="1" lang="ja-JP" altLang="en-US"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分程度になど）</a:t>
            </a:r>
            <a:endParaRPr kumimoji="1" lang="en-US" altLang="ja-JP" sz="24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a:extLst>
              <a:ext uri="{FF2B5EF4-FFF2-40B4-BE49-F238E27FC236}">
                <a16:creationId xmlns:a16="http://schemas.microsoft.com/office/drawing/2014/main" id="{947F14C1-2CF9-4D0D-BEA7-6106D4379D61}"/>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1" name="Text Box 9">
            <a:extLst>
              <a:ext uri="{FF2B5EF4-FFF2-40B4-BE49-F238E27FC236}">
                <a16:creationId xmlns:a16="http://schemas.microsoft.com/office/drawing/2014/main" id="{7A0EABDE-B0B4-43C8-8C9B-EC7525208618}"/>
              </a:ext>
            </a:extLst>
          </p:cNvPr>
          <p:cNvSpPr txBox="1">
            <a:spLocks noChangeArrowheads="1"/>
          </p:cNvSpPr>
          <p:nvPr/>
        </p:nvSpPr>
        <p:spPr bwMode="auto">
          <a:xfrm>
            <a:off x="1603900" y="62964"/>
            <a:ext cx="5936197"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Segoe UI" panose="020B0502040204020203" pitchFamily="34" charset="0"/>
              </a:rPr>
              <a:t>入院中の生活リズムの調整</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61696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5" name="Text Box 3"/>
          <p:cNvSpPr txBox="1">
            <a:spLocks noChangeArrowheads="1"/>
          </p:cNvSpPr>
          <p:nvPr/>
        </p:nvSpPr>
        <p:spPr bwMode="auto">
          <a:xfrm>
            <a:off x="1219200" y="3810000"/>
            <a:ext cx="2590800" cy="765175"/>
          </a:xfrm>
          <a:prstGeom prst="rect">
            <a:avLst/>
          </a:prstGeom>
          <a:noFill/>
          <a:ln w="9525">
            <a:noFill/>
            <a:miter lim="800000"/>
            <a:headEnd/>
            <a:tailEnd/>
          </a:ln>
          <a:effectLst/>
        </p:spPr>
        <p:txBody>
          <a:bodyPr lIns="90792" tIns="45395" rIns="90792" bIns="45395">
            <a:spAutoFit/>
          </a:bodyPr>
          <a:lstStyle/>
          <a:p>
            <a:pPr marL="0" marR="0" lvl="0" indent="0" algn="l" defTabSz="909638" rtl="0" eaLnBrk="1" fontAlgn="base" latinLnBrk="0" hangingPunct="1">
              <a:lnSpc>
                <a:spcPct val="100000"/>
              </a:lnSpc>
              <a:spcBef>
                <a:spcPct val="50000"/>
              </a:spcBef>
              <a:spcAft>
                <a:spcPct val="0"/>
              </a:spcAft>
              <a:buClrTx/>
              <a:buSzTx/>
              <a:buFontTx/>
              <a:buNone/>
              <a:tabLst/>
              <a:defRPr/>
            </a:pPr>
            <a:endParaRPr kumimoji="1" lang="ja-JP" altLang="ja-JP" sz="4500" b="0" i="0" u="none" strike="noStrike" kern="1200" cap="none" spc="0" normalizeH="0" baseline="0" noProof="0">
              <a:ln>
                <a:noFill/>
              </a:ln>
              <a:solidFill>
                <a:srgbClr val="000000"/>
              </a:solidFill>
              <a:effectLst>
                <a:outerShdw blurRad="38100" dist="38100" dir="2700000" algn="tl">
                  <a:srgbClr val="000000"/>
                </a:outerShdw>
              </a:effectLst>
              <a:uLnTx/>
              <a:uFillTx/>
              <a:latin typeface="Arial" charset="0"/>
              <a:ea typeface="HG丸ｺﾞｼｯｸM-PRO" pitchFamily="49" charset="-128"/>
              <a:cs typeface="+mn-cs"/>
            </a:endParaRPr>
          </a:p>
        </p:txBody>
      </p:sp>
      <p:sp>
        <p:nvSpPr>
          <p:cNvPr id="25" name="Text Box 3"/>
          <p:cNvSpPr txBox="1">
            <a:spLocks noChangeArrowheads="1"/>
          </p:cNvSpPr>
          <p:nvPr/>
        </p:nvSpPr>
        <p:spPr bwMode="auto">
          <a:xfrm>
            <a:off x="732888" y="1421358"/>
            <a:ext cx="7678224" cy="477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83" tIns="41441" rIns="82883" bIns="41441" anchor="t"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認知領域（記憶、実行機能、注意、言語、社会的認知及び判断、精神運動速度、視覚認知又は視空間認知）のうち</a:t>
            </a:r>
            <a:r>
              <a:rPr kumimoji="1" lang="en-US" altLang="ja-JP"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2</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つ以上</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が以前のレベルから低下しているという特徴を持つ後天的な脳症候群である。</a:t>
            </a:r>
          </a:p>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B</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認知機能の低下は正常加齢によるものではなく、</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日常生活活動の自立を有意に妨げる。</a:t>
            </a:r>
          </a:p>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C</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利用可能な根拠に基づき、認知機能障害は脳に影響する神経学的あるいは医学的な状況、外傷、栄養欠乏、特定の物質や薬剤の慢性的使用、重金属やその他の毒物によるものと考えられる。</a:t>
            </a:r>
          </a:p>
        </p:txBody>
      </p:sp>
      <p:sp>
        <p:nvSpPr>
          <p:cNvPr id="7" name="正方形/長方形 6">
            <a:extLst>
              <a:ext uri="{FF2B5EF4-FFF2-40B4-BE49-F238E27FC236}">
                <a16:creationId xmlns:a16="http://schemas.microsoft.com/office/drawing/2014/main" id="{BFB85A4C-F725-4A09-AD27-E560C71B2764}"/>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Text Box 2">
            <a:extLst>
              <a:ext uri="{FF2B5EF4-FFF2-40B4-BE49-F238E27FC236}">
                <a16:creationId xmlns:a16="http://schemas.microsoft.com/office/drawing/2014/main" id="{9803F0C7-E761-4D04-B5AA-00E9B8E90637}"/>
              </a:ext>
            </a:extLst>
          </p:cNvPr>
          <p:cNvSpPr txBox="1">
            <a:spLocks noChangeArrowheads="1"/>
          </p:cNvSpPr>
          <p:nvPr/>
        </p:nvSpPr>
        <p:spPr bwMode="auto">
          <a:xfrm>
            <a:off x="1828800" y="31953"/>
            <a:ext cx="5486400" cy="671291"/>
          </a:xfrm>
          <a:prstGeom prst="rect">
            <a:avLst/>
          </a:prstGeom>
          <a:noFill/>
          <a:ln>
            <a:noFill/>
          </a:ln>
        </p:spPr>
        <p:txBody>
          <a:bodyPr wrap="square" lIns="90792" tIns="45395" rIns="90792" bIns="45395" anchor="ctr"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0" fontAlgn="base" latinLnBrk="0" hangingPunct="0">
              <a:lnSpc>
                <a:spcPts val="4000"/>
              </a:lnSpc>
              <a:spcBef>
                <a:spcPts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認知症の診断 （</a:t>
            </a:r>
            <a:r>
              <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ICD-11</a:t>
            </a: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11" name="テキスト ボックス 10">
            <a:extLst>
              <a:ext uri="{FF2B5EF4-FFF2-40B4-BE49-F238E27FC236}">
                <a16:creationId xmlns:a16="http://schemas.microsoft.com/office/drawing/2014/main" id="{2CB35010-6336-4254-BC48-4FE13190A6E5}"/>
              </a:ext>
            </a:extLst>
          </p:cNvPr>
          <p:cNvSpPr txBox="1"/>
          <p:nvPr/>
        </p:nvSpPr>
        <p:spPr>
          <a:xfrm>
            <a:off x="924406" y="6485394"/>
            <a:ext cx="8208644" cy="338554"/>
          </a:xfrm>
          <a:prstGeom prst="rect">
            <a:avLst/>
          </a:prstGeom>
          <a:noFill/>
          <a:ln w="25400">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ICD-1</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１</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(International Classification of Diseases </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１１</a:t>
            </a:r>
            <a:r>
              <a:rPr kumimoji="1" lang="en-US" altLang="ja-JP" sz="1600" b="0" i="0" u="none" strike="noStrike" kern="1200" cap="none" spc="0" normalizeH="0" baseline="0" noProof="0" dirty="0" err="1">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th</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Revision)</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WHO</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テキスト ボックス 6">
            <a:extLst>
              <a:ext uri="{FF2B5EF4-FFF2-40B4-BE49-F238E27FC236}">
                <a16:creationId xmlns:a16="http://schemas.microsoft.com/office/drawing/2014/main" id="{137AA145-8A05-4358-83E3-8C68BA7017E7}"/>
              </a:ext>
            </a:extLst>
          </p:cNvPr>
          <p:cNvSpPr txBox="1"/>
          <p:nvPr/>
        </p:nvSpPr>
        <p:spPr>
          <a:xfrm>
            <a:off x="0" y="714490"/>
            <a:ext cx="1264654"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7777852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A0FEF07-868E-437C-A9A4-5619F74034FA}"/>
              </a:ext>
            </a:extLst>
          </p:cNvPr>
          <p:cNvSpPr txBox="1"/>
          <p:nvPr/>
        </p:nvSpPr>
        <p:spPr>
          <a:xfrm>
            <a:off x="1135541" y="1759944"/>
            <a:ext cx="6872917" cy="4292173"/>
          </a:xfrm>
          <a:prstGeom prst="rect">
            <a:avLst/>
          </a:prstGeom>
          <a:noFill/>
        </p:spPr>
        <p:txBody>
          <a:bodyPr wrap="square">
            <a:noAutofit/>
          </a:bodyPr>
          <a:lstStyle/>
          <a:p>
            <a:pPr marL="450850" marR="0" lvl="0" indent="-450850" algn="l" defTabSz="914400" rtl="0" eaLnBrk="1" fontAlgn="base" latinLnBrk="0" hangingPunct="1">
              <a:lnSpc>
                <a:spcPct val="100000"/>
              </a:lnSpc>
              <a:spcBef>
                <a:spcPct val="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転倒しても外傷や心理的ショックを最小限にすることを目的・目標にする。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300"/>
              </a:spcBef>
              <a:spcAft>
                <a:spcPct val="0"/>
              </a:spcAft>
              <a:buClrTx/>
              <a:buSzTx/>
              <a:buFontTx/>
              <a:buNone/>
              <a:tabLst/>
              <a:defRPr/>
            </a:pPr>
            <a:r>
              <a:rPr kumimoji="1" lang="ja-JP" altLang="en-US"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　　 （転倒ゼロを目標にせず、転倒を前提に対策を立てる）</a:t>
            </a:r>
            <a:endParaRPr kumimoji="1" lang="en-US" altLang="ja-JP"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120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多職種で転倒のリスクや身体機能、入院環境を評価し、多面的な介入により転倒・転落を予防する。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541338" marR="0" lvl="0" indent="-541338"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（基礎疾患の治療、薬物の調整、運動、歩行訓練、環境調整、衝撃吸収マットやポジションバーを活用など）</a:t>
            </a:r>
          </a:p>
        </p:txBody>
      </p:sp>
      <p:sp>
        <p:nvSpPr>
          <p:cNvPr id="7" name="テキスト ボックス 6">
            <a:extLst>
              <a:ext uri="{FF2B5EF4-FFF2-40B4-BE49-F238E27FC236}">
                <a16:creationId xmlns:a16="http://schemas.microsoft.com/office/drawing/2014/main" id="{29623349-281C-44B0-8ADA-585C1598A4E9}"/>
              </a:ext>
            </a:extLst>
          </p:cNvPr>
          <p:cNvSpPr txBox="1"/>
          <p:nvPr/>
        </p:nvSpPr>
        <p:spPr>
          <a:xfrm>
            <a:off x="-16043" y="710695"/>
            <a:ext cx="149191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a:extLst>
              <a:ext uri="{FF2B5EF4-FFF2-40B4-BE49-F238E27FC236}">
                <a16:creationId xmlns:a16="http://schemas.microsoft.com/office/drawing/2014/main" id="{E40ED468-9E11-4C4A-9FCF-F4A64600393E}"/>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1" name="Text Box 9">
            <a:extLst>
              <a:ext uri="{FF2B5EF4-FFF2-40B4-BE49-F238E27FC236}">
                <a16:creationId xmlns:a16="http://schemas.microsoft.com/office/drawing/2014/main" id="{2F30A927-3866-417B-8185-A29F45BADB79}"/>
              </a:ext>
            </a:extLst>
          </p:cNvPr>
          <p:cNvSpPr txBox="1">
            <a:spLocks noChangeArrowheads="1"/>
          </p:cNvSpPr>
          <p:nvPr/>
        </p:nvSpPr>
        <p:spPr bwMode="auto">
          <a:xfrm>
            <a:off x="1303885" y="61126"/>
            <a:ext cx="6547311"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ja-JP" altLang="en-US" sz="3000" b="1" dirty="0">
                <a:solidFill>
                  <a:srgbClr val="FFFFFF"/>
                </a:solidFill>
                <a:latin typeface="BIZ UDPゴシック" panose="020B0400000000000000" pitchFamily="50" charset="-128"/>
                <a:ea typeface="BIZ UDPゴシック" panose="020B0400000000000000" pitchFamily="50" charset="-128"/>
                <a:cs typeface="Segoe UI" panose="020B0502040204020203" pitchFamily="34" charset="0"/>
              </a:rPr>
              <a:t>転倒・転落への対応</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3496977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CABC916D-DC62-4408-9EDD-CF110D71CCAD}"/>
              </a:ext>
            </a:extLst>
          </p:cNvPr>
          <p:cNvSpPr/>
          <p:nvPr/>
        </p:nvSpPr>
        <p:spPr>
          <a:xfrm>
            <a:off x="0" y="-1950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4341" name="角丸四角形 5"/>
          <p:cNvSpPr>
            <a:spLocks noChangeAspect="1" noChangeArrowheads="1"/>
          </p:cNvSpPr>
          <p:nvPr/>
        </p:nvSpPr>
        <p:spPr bwMode="auto">
          <a:xfrm>
            <a:off x="3501699" y="5499867"/>
            <a:ext cx="2177582" cy="878776"/>
          </a:xfrm>
          <a:prstGeom prst="roundRect">
            <a:avLst>
              <a:gd name="adj" fmla="val 16667"/>
            </a:avLst>
          </a:prstGeom>
          <a:solidFill>
            <a:srgbClr val="CF594D"/>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意識</a:t>
            </a:r>
          </a:p>
        </p:txBody>
      </p:sp>
      <p:sp>
        <p:nvSpPr>
          <p:cNvPr id="14342" name="円/楕円 9"/>
          <p:cNvSpPr>
            <a:spLocks noChangeArrowheads="1"/>
          </p:cNvSpPr>
          <p:nvPr/>
        </p:nvSpPr>
        <p:spPr bwMode="auto">
          <a:xfrm>
            <a:off x="3739221" y="1954122"/>
            <a:ext cx="1692275" cy="936625"/>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知覚</a:t>
            </a:r>
          </a:p>
        </p:txBody>
      </p:sp>
      <p:sp>
        <p:nvSpPr>
          <p:cNvPr id="14343" name="円/楕円 10"/>
          <p:cNvSpPr>
            <a:spLocks noChangeArrowheads="1"/>
          </p:cNvSpPr>
          <p:nvPr/>
        </p:nvSpPr>
        <p:spPr bwMode="auto">
          <a:xfrm>
            <a:off x="2608695" y="2510200"/>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感情</a:t>
            </a:r>
          </a:p>
        </p:txBody>
      </p:sp>
      <p:sp>
        <p:nvSpPr>
          <p:cNvPr id="14345" name="円/楕円 12"/>
          <p:cNvSpPr>
            <a:spLocks noChangeArrowheads="1"/>
          </p:cNvSpPr>
          <p:nvPr/>
        </p:nvSpPr>
        <p:spPr bwMode="auto">
          <a:xfrm>
            <a:off x="4859770" y="2530384"/>
            <a:ext cx="1692275" cy="936625"/>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意欲</a:t>
            </a:r>
          </a:p>
        </p:txBody>
      </p:sp>
      <p:sp>
        <p:nvSpPr>
          <p:cNvPr id="14346" name="円/楕円 13"/>
          <p:cNvSpPr>
            <a:spLocks noChangeArrowheads="1"/>
          </p:cNvSpPr>
          <p:nvPr/>
        </p:nvSpPr>
        <p:spPr bwMode="auto">
          <a:xfrm>
            <a:off x="5516995" y="3259047"/>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思考</a:t>
            </a:r>
          </a:p>
        </p:txBody>
      </p:sp>
      <p:sp>
        <p:nvSpPr>
          <p:cNvPr id="14347" name="テキスト ボックス 14"/>
          <p:cNvSpPr txBox="1">
            <a:spLocks noChangeArrowheads="1"/>
          </p:cNvSpPr>
          <p:nvPr/>
        </p:nvSpPr>
        <p:spPr bwMode="auto">
          <a:xfrm>
            <a:off x="5866443" y="5356984"/>
            <a:ext cx="233910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覚醒水準の低下</a:t>
            </a:r>
            <a:endParaRPr kumimoji="1" lang="en-US" altLang="ja-JP"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見当識障害</a:t>
            </a:r>
            <a:endParaRPr kumimoji="1" lang="en-US" altLang="ja-JP"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注意障害</a:t>
            </a:r>
          </a:p>
        </p:txBody>
      </p:sp>
      <p:sp>
        <p:nvSpPr>
          <p:cNvPr id="16" name="テキスト ボックス 22"/>
          <p:cNvSpPr txBox="1">
            <a:spLocks noChangeArrowheads="1"/>
          </p:cNvSpPr>
          <p:nvPr/>
        </p:nvSpPr>
        <p:spPr bwMode="auto">
          <a:xfrm>
            <a:off x="7182733" y="3208247"/>
            <a:ext cx="7429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妄想</a:t>
            </a:r>
          </a:p>
        </p:txBody>
      </p:sp>
      <p:sp>
        <p:nvSpPr>
          <p:cNvPr id="17" name="テキスト ボックス 23"/>
          <p:cNvSpPr txBox="1">
            <a:spLocks noChangeArrowheads="1"/>
          </p:cNvSpPr>
          <p:nvPr/>
        </p:nvSpPr>
        <p:spPr bwMode="auto">
          <a:xfrm>
            <a:off x="6459970" y="1975516"/>
            <a:ext cx="13017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興奮</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意欲低下</a:t>
            </a:r>
          </a:p>
        </p:txBody>
      </p:sp>
      <p:sp>
        <p:nvSpPr>
          <p:cNvPr id="18" name="テキスト ボックス 24"/>
          <p:cNvSpPr txBox="1">
            <a:spLocks noChangeArrowheads="1"/>
          </p:cNvSpPr>
          <p:nvPr/>
        </p:nvSpPr>
        <p:spPr bwMode="auto">
          <a:xfrm>
            <a:off x="5012847" y="1676309"/>
            <a:ext cx="7429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幻覚</a:t>
            </a:r>
          </a:p>
        </p:txBody>
      </p:sp>
      <p:sp>
        <p:nvSpPr>
          <p:cNvPr id="19" name="テキスト ボックス 25"/>
          <p:cNvSpPr txBox="1">
            <a:spLocks noChangeArrowheads="1"/>
          </p:cNvSpPr>
          <p:nvPr/>
        </p:nvSpPr>
        <p:spPr bwMode="auto">
          <a:xfrm>
            <a:off x="1268844" y="1939312"/>
            <a:ext cx="176362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不安　抑うつ</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恐怖　怒り</a:t>
            </a:r>
          </a:p>
        </p:txBody>
      </p:sp>
      <p:sp>
        <p:nvSpPr>
          <p:cNvPr id="20" name="テキスト ボックス 26"/>
          <p:cNvSpPr txBox="1">
            <a:spLocks noChangeArrowheads="1"/>
          </p:cNvSpPr>
          <p:nvPr/>
        </p:nvSpPr>
        <p:spPr bwMode="auto">
          <a:xfrm>
            <a:off x="573520" y="3259047"/>
            <a:ext cx="15811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記銘力障害</a:t>
            </a:r>
          </a:p>
        </p:txBody>
      </p:sp>
      <p:sp>
        <p:nvSpPr>
          <p:cNvPr id="21" name="右矢印 20"/>
          <p:cNvSpPr>
            <a:spLocks noChangeArrowheads="1"/>
          </p:cNvSpPr>
          <p:nvPr/>
        </p:nvSpPr>
        <p:spPr bwMode="auto">
          <a:xfrm>
            <a:off x="2826548" y="5617836"/>
            <a:ext cx="600075" cy="647700"/>
          </a:xfrm>
          <a:prstGeom prst="rightArrow">
            <a:avLst>
              <a:gd name="adj1" fmla="val 50000"/>
              <a:gd name="adj2" fmla="val 50000"/>
            </a:avLst>
          </a:prstGeom>
          <a:solidFill>
            <a:srgbClr val="CF594D"/>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22" name="右矢印 21"/>
          <p:cNvSpPr>
            <a:spLocks noChangeArrowheads="1"/>
          </p:cNvSpPr>
          <p:nvPr/>
        </p:nvSpPr>
        <p:spPr bwMode="auto">
          <a:xfrm>
            <a:off x="2847640" y="4496543"/>
            <a:ext cx="600075" cy="647700"/>
          </a:xfrm>
          <a:prstGeom prst="rightArrow">
            <a:avLst>
              <a:gd name="adj1" fmla="val 50000"/>
              <a:gd name="adj2" fmla="val 50000"/>
            </a:avLst>
          </a:prstGeom>
          <a:solidFill>
            <a:srgbClr val="3E6EB4"/>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355" name="テキスト ボックス 5"/>
          <p:cNvSpPr txBox="1">
            <a:spLocks noChangeArrowheads="1"/>
          </p:cNvSpPr>
          <p:nvPr/>
        </p:nvSpPr>
        <p:spPr bwMode="auto">
          <a:xfrm>
            <a:off x="540727" y="4291438"/>
            <a:ext cx="231986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ここで障害</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されると</a:t>
            </a:r>
            <a:r>
              <a:rPr kumimoji="1" lang="ja-JP" altLang="en-US" sz="2400" b="1" i="0" u="none" strike="noStrike" kern="1200" cap="none" spc="0" normalizeH="0" baseline="0" noProof="0" dirty="0">
                <a:ln>
                  <a:noFill/>
                </a:ln>
                <a:solidFill>
                  <a:srgbClr val="3E6EB4"/>
                </a:solidFill>
                <a:effectLst/>
                <a:uLnTx/>
                <a:uFillTx/>
                <a:latin typeface="BIZ UDPゴシック" panose="020B0400000000000000" pitchFamily="50" charset="-128"/>
                <a:ea typeface="BIZ UDPゴシック" panose="020B0400000000000000" pitchFamily="50" charset="-128"/>
                <a:cs typeface="+mn-cs"/>
              </a:rPr>
              <a:t>認知症</a:t>
            </a:r>
          </a:p>
        </p:txBody>
      </p:sp>
      <p:sp>
        <p:nvSpPr>
          <p:cNvPr id="14356" name="テキスト ボックス 6"/>
          <p:cNvSpPr txBox="1">
            <a:spLocks noChangeArrowheads="1"/>
          </p:cNvSpPr>
          <p:nvPr/>
        </p:nvSpPr>
        <p:spPr bwMode="auto">
          <a:xfrm>
            <a:off x="560394" y="5435696"/>
            <a:ext cx="2413000" cy="830997"/>
          </a:xfrm>
          <a:prstGeom prst="rect">
            <a:avLst/>
          </a:prstGeom>
          <a:noFill/>
          <a:ln>
            <a:noFill/>
          </a:ln>
          <a:extLst>
            <a:ext uri="{909E8E84-426E-40DD-AFC4-6F175D3DCCD1}">
              <a14:hiddenFill xmlns:a14="http://schemas.microsoft.com/office/drawing/2010/main">
                <a:solidFill>
                  <a:srgbClr val="FF505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ここで障害</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されると</a:t>
            </a:r>
            <a:r>
              <a:rPr kumimoji="1" lang="ja-JP" altLang="en-US" sz="2400" b="1" i="0" u="none" strike="noStrike" kern="1200" cap="none" spc="0" normalizeH="0" baseline="0" noProof="0" dirty="0">
                <a:ln>
                  <a:noFill/>
                </a:ln>
                <a:solidFill>
                  <a:srgbClr val="CF594D"/>
                </a:solidFill>
                <a:effectLst/>
                <a:uLnTx/>
                <a:uFillTx/>
                <a:latin typeface="BIZ UDPゴシック" panose="020B0400000000000000" pitchFamily="50" charset="-128"/>
                <a:ea typeface="BIZ UDPゴシック" panose="020B0400000000000000" pitchFamily="50" charset="-128"/>
                <a:cs typeface="+mn-cs"/>
              </a:rPr>
              <a:t>せん妄</a:t>
            </a:r>
          </a:p>
        </p:txBody>
      </p:sp>
      <p:sp>
        <p:nvSpPr>
          <p:cNvPr id="14357" name="角丸四角形 5"/>
          <p:cNvSpPr>
            <a:spLocks noChangeAspect="1" noChangeArrowheads="1"/>
          </p:cNvSpPr>
          <p:nvPr/>
        </p:nvSpPr>
        <p:spPr bwMode="auto">
          <a:xfrm>
            <a:off x="3507578" y="4372266"/>
            <a:ext cx="2188468" cy="884468"/>
          </a:xfrm>
          <a:prstGeom prst="roundRect">
            <a:avLst>
              <a:gd name="adj" fmla="val 16667"/>
            </a:avLst>
          </a:prstGeom>
          <a:solidFill>
            <a:srgbClr val="3E6EB4"/>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知能</a:t>
            </a:r>
          </a:p>
        </p:txBody>
      </p:sp>
      <p:cxnSp>
        <p:nvCxnSpPr>
          <p:cNvPr id="14359" name="直線コネクタ 27"/>
          <p:cNvCxnSpPr>
            <a:cxnSpLocks noChangeShapeType="1"/>
          </p:cNvCxnSpPr>
          <p:nvPr/>
        </p:nvCxnSpPr>
        <p:spPr bwMode="auto">
          <a:xfrm flipV="1">
            <a:off x="3889578" y="5412406"/>
            <a:ext cx="1473422" cy="1080000"/>
          </a:xfrm>
          <a:prstGeom prst="line">
            <a:avLst/>
          </a:prstGeom>
          <a:noFill/>
          <a:ln w="76200" algn="ctr">
            <a:solidFill>
              <a:schemeClr val="tx1"/>
            </a:solidFill>
            <a:round/>
            <a:headEnd/>
            <a:tailEnd/>
          </a:ln>
          <a:extLst>
            <a:ext uri="{909E8E84-426E-40DD-AFC4-6F175D3DCCD1}">
              <a14:hiddenFill xmlns:a14="http://schemas.microsoft.com/office/drawing/2010/main">
                <a:noFill/>
              </a14:hiddenFill>
            </a:ext>
          </a:extLst>
        </p:spPr>
      </p:cxnSp>
      <p:sp>
        <p:nvSpPr>
          <p:cNvPr id="5" name="二等辺三角形 4"/>
          <p:cNvSpPr/>
          <p:nvPr/>
        </p:nvSpPr>
        <p:spPr bwMode="auto">
          <a:xfrm>
            <a:off x="4439081" y="3019334"/>
            <a:ext cx="314326" cy="1066802"/>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8" name="二等辺三角形 27"/>
          <p:cNvSpPr/>
          <p:nvPr/>
        </p:nvSpPr>
        <p:spPr bwMode="auto">
          <a:xfrm rot="2528080">
            <a:off x="4731646" y="3286588"/>
            <a:ext cx="314326" cy="788864"/>
          </a:xfrm>
          <a:prstGeom prst="triangle">
            <a:avLst>
              <a:gd name="adj" fmla="val 42179"/>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9" name="二等辺三角形 28"/>
          <p:cNvSpPr/>
          <p:nvPr/>
        </p:nvSpPr>
        <p:spPr bwMode="auto">
          <a:xfrm rot="17515772">
            <a:off x="4084123" y="3536127"/>
            <a:ext cx="314326" cy="796804"/>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30" name="二等辺三角形 29"/>
          <p:cNvSpPr/>
          <p:nvPr/>
        </p:nvSpPr>
        <p:spPr bwMode="auto">
          <a:xfrm rot="19189802">
            <a:off x="4193079" y="3301708"/>
            <a:ext cx="314326" cy="737237"/>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31" name="二等辺三角形 30"/>
          <p:cNvSpPr/>
          <p:nvPr/>
        </p:nvSpPr>
        <p:spPr bwMode="auto">
          <a:xfrm rot="3975922">
            <a:off x="4872724" y="3530322"/>
            <a:ext cx="314326" cy="732280"/>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6" name="フローチャート: 手作業 5"/>
          <p:cNvSpPr/>
          <p:nvPr/>
        </p:nvSpPr>
        <p:spPr bwMode="auto">
          <a:xfrm rot="10800000">
            <a:off x="4300428" y="3750834"/>
            <a:ext cx="651150" cy="554712"/>
          </a:xfrm>
          <a:prstGeom prst="flowChartManualOperation">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cxnSp>
        <p:nvCxnSpPr>
          <p:cNvPr id="37" name="直線コネクタ 27"/>
          <p:cNvCxnSpPr>
            <a:cxnSpLocks noChangeShapeType="1"/>
          </p:cNvCxnSpPr>
          <p:nvPr/>
        </p:nvCxnSpPr>
        <p:spPr bwMode="auto">
          <a:xfrm flipH="1" flipV="1">
            <a:off x="3790090" y="5400013"/>
            <a:ext cx="1473422" cy="1080000"/>
          </a:xfrm>
          <a:prstGeom prst="line">
            <a:avLst/>
          </a:prstGeom>
          <a:noFill/>
          <a:ln w="76200" algn="ctr">
            <a:solidFill>
              <a:schemeClr val="tx1"/>
            </a:solidFill>
            <a:round/>
            <a:headEnd/>
            <a:tailEnd/>
          </a:ln>
          <a:extLst>
            <a:ext uri="{909E8E84-426E-40DD-AFC4-6F175D3DCCD1}">
              <a14:hiddenFill xmlns:a14="http://schemas.microsoft.com/office/drawing/2010/main">
                <a:noFill/>
              </a14:hiddenFill>
            </a:ext>
          </a:extLst>
        </p:spPr>
      </p:cxnSp>
      <p:sp>
        <p:nvSpPr>
          <p:cNvPr id="35" name="円/楕円 13"/>
          <p:cNvSpPr>
            <a:spLocks noChangeArrowheads="1"/>
          </p:cNvSpPr>
          <p:nvPr/>
        </p:nvSpPr>
        <p:spPr bwMode="auto">
          <a:xfrm>
            <a:off x="2150656" y="3258521"/>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記憶</a:t>
            </a:r>
          </a:p>
        </p:txBody>
      </p:sp>
      <p:sp>
        <p:nvSpPr>
          <p:cNvPr id="34"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3123335" y="75379"/>
            <a:ext cx="2918479"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せん妄</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32" name="正方形/長方形 31">
            <a:extLst>
              <a:ext uri="{FF2B5EF4-FFF2-40B4-BE49-F238E27FC236}">
                <a16:creationId xmlns:a16="http://schemas.microsoft.com/office/drawing/2014/main" id="{91DC8D04-D9AC-485D-B50D-121FD2DC67A0}"/>
              </a:ext>
            </a:extLst>
          </p:cNvPr>
          <p:cNvSpPr/>
          <p:nvPr/>
        </p:nvSpPr>
        <p:spPr>
          <a:xfrm>
            <a:off x="613767" y="1026436"/>
            <a:ext cx="8024470" cy="769441"/>
          </a:xfrm>
          <a:prstGeom prst="rect">
            <a:avLst/>
          </a:prstGeom>
        </p:spPr>
        <p:txBody>
          <a:bodyPr wrap="square">
            <a:spAutoFit/>
          </a:bodyPr>
          <a:lstStyle/>
          <a:p>
            <a:pPr marL="335582" indent="-335582" defTabSz="844083" eaLnBrk="0" hangingPunct="0">
              <a:spcBef>
                <a:spcPts val="0"/>
              </a:spcBef>
              <a:defRPr/>
            </a:pPr>
            <a:r>
              <a:rPr lang="en-US" altLang="ja-JP" sz="2200" b="1" dirty="0">
                <a:solidFill>
                  <a:srgbClr val="000000"/>
                </a:solidFill>
                <a:latin typeface="BIZ UDPゴシック" panose="020B0400000000000000" pitchFamily="50" charset="-128"/>
                <a:ea typeface="BIZ UDPゴシック" panose="020B0400000000000000" pitchFamily="50" charset="-128"/>
              </a:rPr>
              <a:t>『</a:t>
            </a:r>
            <a:r>
              <a:rPr lang="ja-JP" altLang="en-US" sz="2200" b="1" dirty="0">
                <a:solidFill>
                  <a:srgbClr val="000000"/>
                </a:solidFill>
                <a:latin typeface="BIZ UDPゴシック" panose="020B0400000000000000" pitchFamily="50" charset="-128"/>
                <a:ea typeface="BIZ UDPゴシック" panose="020B0400000000000000" pitchFamily="50" charset="-128"/>
              </a:rPr>
              <a:t>急性の脳機能障害で、種々の身体疾患・薬剤などによる急性の</a:t>
            </a:r>
            <a:endParaRPr lang="en-US" altLang="ja-JP" sz="2200" b="1" dirty="0">
              <a:solidFill>
                <a:srgbClr val="000000"/>
              </a:solidFill>
              <a:latin typeface="BIZ UDPゴシック" panose="020B0400000000000000" pitchFamily="50" charset="-128"/>
              <a:ea typeface="BIZ UDPゴシック" panose="020B0400000000000000" pitchFamily="50" charset="-128"/>
            </a:endParaRPr>
          </a:p>
          <a:p>
            <a:pPr marL="335582" indent="-335582" defTabSz="844083" eaLnBrk="0" hangingPunct="0">
              <a:spcBef>
                <a:spcPts val="0"/>
              </a:spcBef>
              <a:defRPr/>
            </a:pPr>
            <a:r>
              <a:rPr lang="ja-JP" altLang="en-US" sz="2200" b="1" dirty="0">
                <a:solidFill>
                  <a:srgbClr val="000000"/>
                </a:solidFill>
                <a:latin typeface="BIZ UDPゴシック" panose="020B0400000000000000" pitchFamily="50" charset="-128"/>
                <a:ea typeface="BIZ UDPゴシック" panose="020B0400000000000000" pitchFamily="50" charset="-128"/>
              </a:rPr>
              <a:t>脳の機能不全による意識障害</a:t>
            </a:r>
            <a:r>
              <a:rPr lang="en-US" altLang="ja-JP" sz="2200" b="1" dirty="0">
                <a:solidFill>
                  <a:srgbClr val="000000"/>
                </a:solidFill>
                <a:latin typeface="BIZ UDPゴシック" panose="020B0400000000000000" pitchFamily="50" charset="-128"/>
                <a:ea typeface="BIZ UDPゴシック" panose="020B0400000000000000" pitchFamily="50" charset="-128"/>
              </a:rPr>
              <a:t>』</a:t>
            </a:r>
          </a:p>
        </p:txBody>
      </p:sp>
      <p:sp>
        <p:nvSpPr>
          <p:cNvPr id="36" name="テキスト ボックス 35">
            <a:extLst>
              <a:ext uri="{FF2B5EF4-FFF2-40B4-BE49-F238E27FC236}">
                <a16:creationId xmlns:a16="http://schemas.microsoft.com/office/drawing/2014/main" id="{62766401-2FDF-4825-BDEE-AC9E8431B62B}"/>
              </a:ext>
            </a:extLst>
          </p:cNvPr>
          <p:cNvSpPr txBox="1"/>
          <p:nvPr/>
        </p:nvSpPr>
        <p:spPr>
          <a:xfrm>
            <a:off x="-41565" y="709179"/>
            <a:ext cx="144629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22069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207699" y="1199718"/>
            <a:ext cx="7280694" cy="5216054"/>
          </a:xfrm>
        </p:spPr>
        <p:txBody>
          <a:bodyPr/>
          <a:lstStyle/>
          <a:p>
            <a:pPr>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せん妄の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直接的原因</a:t>
            </a:r>
            <a:r>
              <a:rPr lang="ja-JP" altLang="en-US" sz="2600" b="1" dirty="0">
                <a:latin typeface="BIZ UDPゴシック" panose="020B0400000000000000" pitchFamily="50" charset="-128"/>
                <a:ea typeface="BIZ UDPゴシック" panose="020B0400000000000000" pitchFamily="50" charset="-128"/>
                <a:cs typeface="Meiryo UI" pitchFamily="50" charset="-128"/>
              </a:rPr>
              <a:t>への対処</a:t>
            </a:r>
            <a:endParaRPr kumimoji="1"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水分・電解質、酸素化などの保持</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基礎疾患の治療と全身状態の安定</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原因となる薬物の特定と減量・中止の検討</a:t>
            </a:r>
            <a:endParaRPr lang="en-US" altLang="ja-JP" sz="2400" b="1" dirty="0">
              <a:solidFill>
                <a:schemeClr val="bg1">
                  <a:lumMod val="50000"/>
                </a:schemeClr>
              </a:solidFill>
              <a:latin typeface="BIZ UDPゴシック" panose="020B0400000000000000" pitchFamily="50" charset="-128"/>
              <a:ea typeface="BIZ UDPゴシック" panose="020B0400000000000000" pitchFamily="50" charset="-128"/>
              <a:cs typeface="Meiryo UI" pitchFamily="50" charset="-128"/>
            </a:endParaRPr>
          </a:p>
          <a:p>
            <a:pPr>
              <a:spcBef>
                <a:spcPts val="24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せん妄の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間接的原因</a:t>
            </a:r>
            <a:r>
              <a:rPr lang="ja-JP" altLang="en-US" sz="2600" b="1" dirty="0">
                <a:latin typeface="BIZ UDPゴシック" panose="020B0400000000000000" pitchFamily="50" charset="-128"/>
                <a:ea typeface="BIZ UDPゴシック" panose="020B0400000000000000" pitchFamily="50" charset="-128"/>
                <a:cs typeface="Meiryo UI" pitchFamily="50" charset="-128"/>
              </a:rPr>
              <a:t>への対処</a:t>
            </a:r>
            <a:endParaRPr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睡眠－覚醒パターンの改善</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過剰な刺激（痛みなど）や感覚遮断の改善</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身体拘束や体動の制限の改善・解除</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a:spcBef>
                <a:spcPts val="24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薬物療法</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6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症状改善の目的で少量の抗精神病薬を投与する場合もある（専門医への相談が望ましい）</a:t>
            </a:r>
            <a:endParaRPr lang="en-US" altLang="ja-JP" sz="2400" b="1" dirty="0">
              <a:solidFill>
                <a:schemeClr val="bg1">
                  <a:lumMod val="50000"/>
                </a:scheme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正方形/長方形 5">
            <a:extLst>
              <a:ext uri="{FF2B5EF4-FFF2-40B4-BE49-F238E27FC236}">
                <a16:creationId xmlns:a16="http://schemas.microsoft.com/office/drawing/2014/main" id="{DCA3E5B7-8B3D-450C-8403-DF7D6BA534A5}"/>
              </a:ext>
            </a:extLst>
          </p:cNvPr>
          <p:cNvSpPr/>
          <p:nvPr/>
        </p:nvSpPr>
        <p:spPr>
          <a:xfrm>
            <a:off x="0" y="-9871"/>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Text Box 2">
            <a:extLst>
              <a:ext uri="{FF2B5EF4-FFF2-40B4-BE49-F238E27FC236}">
                <a16:creationId xmlns:a16="http://schemas.microsoft.com/office/drawing/2014/main" id="{5AD7326E-7ED2-466B-81F4-99A0B9422C3A}"/>
              </a:ext>
            </a:extLst>
          </p:cNvPr>
          <p:cNvSpPr txBox="1">
            <a:spLocks noChangeArrowheads="1"/>
          </p:cNvSpPr>
          <p:nvPr/>
        </p:nvSpPr>
        <p:spPr bwMode="auto">
          <a:xfrm>
            <a:off x="2047165" y="75379"/>
            <a:ext cx="4981432"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せん妄の治療・ケア</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6458275A-6922-448A-97A9-C5C018C10F8A}"/>
              </a:ext>
            </a:extLst>
          </p:cNvPr>
          <p:cNvSpPr txBox="1"/>
          <p:nvPr/>
        </p:nvSpPr>
        <p:spPr>
          <a:xfrm>
            <a:off x="0" y="708110"/>
            <a:ext cx="146135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31</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535253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0C49F47-5C00-43F6-91B3-C6360B49412B}"/>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 2"/>
          <p:cNvSpPr>
            <a:spLocks noGrp="1"/>
          </p:cNvSpPr>
          <p:nvPr>
            <p:ph idx="1"/>
          </p:nvPr>
        </p:nvSpPr>
        <p:spPr>
          <a:xfrm>
            <a:off x="828574" y="2665550"/>
            <a:ext cx="7486852" cy="3481755"/>
          </a:xfrm>
          <a:noFill/>
        </p:spPr>
        <p:txBody>
          <a:bodyPr/>
          <a:lstStyle/>
          <a:p>
            <a:pPr marL="360363" indent="-360363">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せん妄の原因となっている疾患や状態を同定し、治療・改善を図る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患者の</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安全を確保</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する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静穏な環境</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を提供する</a:t>
            </a:r>
            <a:endParaRPr lang="en-US" altLang="ja-JP" sz="2500" b="1" dirty="0">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苦痛</a:t>
            </a:r>
            <a:r>
              <a:rPr lang="ja-JP" altLang="en-US" sz="2500" b="1" dirty="0">
                <a:latin typeface="BIZ UDPゴシック" panose="020B0400000000000000" pitchFamily="50" charset="-128"/>
                <a:ea typeface="BIZ UDPゴシック" panose="020B0400000000000000" pitchFamily="50" charset="-128"/>
                <a:cs typeface="Meiryo UI" pitchFamily="50" charset="-128"/>
              </a:rPr>
              <a:t>（特に痛み）</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を除去</a:t>
            </a:r>
            <a:r>
              <a:rPr lang="ja-JP" altLang="en-US" sz="2500" b="1" dirty="0">
                <a:latin typeface="BIZ UDPゴシック" panose="020B0400000000000000" pitchFamily="50" charset="-128"/>
                <a:ea typeface="BIZ UDPゴシック" panose="020B0400000000000000" pitchFamily="50" charset="-128"/>
                <a:cs typeface="Meiryo UI" pitchFamily="50" charset="-128"/>
              </a:rPr>
              <a:t>する</a:t>
            </a:r>
            <a:endParaRPr lang="en-US" altLang="ja-JP" sz="2500" b="1" dirty="0">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latin typeface="BIZ UDPゴシック" panose="020B0400000000000000" pitchFamily="50" charset="-128"/>
                <a:ea typeface="BIZ UDPゴシック" panose="020B0400000000000000" pitchFamily="50" charset="-128"/>
                <a:cs typeface="Meiryo UI" pitchFamily="50" charset="-128"/>
              </a:rPr>
              <a:t> 状態や対応などを</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本人・家族へ説明</a:t>
            </a:r>
            <a:r>
              <a:rPr lang="ja-JP" altLang="en-US" sz="2500" b="1" dirty="0">
                <a:latin typeface="BIZ UDPゴシック" panose="020B0400000000000000" pitchFamily="50" charset="-128"/>
                <a:ea typeface="BIZ UDPゴシック" panose="020B0400000000000000" pitchFamily="50" charset="-128"/>
                <a:cs typeface="Meiryo UI" pitchFamily="50" charset="-128"/>
              </a:rPr>
              <a:t>する</a:t>
            </a:r>
          </a:p>
        </p:txBody>
      </p:sp>
      <p:sp>
        <p:nvSpPr>
          <p:cNvPr id="12"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316421" y="65769"/>
            <a:ext cx="6511158"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せん妄発症後の対応の原則</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DECFF56A-FD0C-448F-B81B-909F510A87E0}"/>
              </a:ext>
            </a:extLst>
          </p:cNvPr>
          <p:cNvSpPr txBox="1"/>
          <p:nvPr/>
        </p:nvSpPr>
        <p:spPr>
          <a:xfrm>
            <a:off x="0" y="710695"/>
            <a:ext cx="1399551"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32</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02ED4102-F1D3-4B02-A3A7-AFBC70648113}"/>
              </a:ext>
            </a:extLst>
          </p:cNvPr>
          <p:cNvSpPr txBox="1"/>
          <p:nvPr/>
        </p:nvSpPr>
        <p:spPr>
          <a:xfrm>
            <a:off x="947867" y="1369444"/>
            <a:ext cx="7248266"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rPr>
              <a:t>せん妄を発症した場合は、下記について速やかに多職種で情報を共有し継続した対応を行う</a:t>
            </a:r>
            <a:endParaRPr lang="en-US" altLang="ja-JP" sz="2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60450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77E13A3-A78E-4BB0-8786-5ABD63B6F6C8}"/>
              </a:ext>
            </a:extLst>
          </p:cNvPr>
          <p:cNvSpPr/>
          <p:nvPr/>
        </p:nvSpPr>
        <p:spPr>
          <a:xfrm>
            <a:off x="0" y="2875"/>
            <a:ext cx="9144000" cy="95406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192586" y="2320445"/>
            <a:ext cx="6758828" cy="3881587"/>
          </a:xfrm>
        </p:spPr>
        <p:txBody>
          <a:bodyPr>
            <a:noAutofit/>
          </a:bodyPr>
          <a:lstStyle/>
          <a:p>
            <a:pPr marL="0" indent="0">
              <a:spcBef>
                <a:spcPts val="54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 切迫性</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538163" indent="-538163">
              <a:spcBef>
                <a:spcPts val="600"/>
              </a:spcBef>
              <a:buNone/>
            </a:pPr>
            <a:r>
              <a:rPr lang="ja-JP" altLang="en-US" sz="2200" b="1" dirty="0">
                <a:latin typeface="BIZ UDPゴシック" panose="020B0400000000000000" pitchFamily="50" charset="-128"/>
                <a:ea typeface="BIZ UDPゴシック" panose="020B0400000000000000" pitchFamily="50" charset="-128"/>
              </a:rPr>
              <a:t>　　　本人または他の患者等の生命又は身体が危険に</a:t>
            </a:r>
            <a:endParaRPr lang="en-US" altLang="ja-JP" sz="2200" b="1" dirty="0">
              <a:latin typeface="BIZ UDPゴシック" panose="020B0400000000000000" pitchFamily="50" charset="-128"/>
              <a:ea typeface="BIZ UDPゴシック" panose="020B0400000000000000" pitchFamily="50" charset="-128"/>
            </a:endParaRPr>
          </a:p>
          <a:p>
            <a:pPr marL="538163" indent="-538163">
              <a:spcBef>
                <a:spcPts val="0"/>
              </a:spcBef>
              <a:buNone/>
            </a:pP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さらされる可能性が著しく高い</a:t>
            </a:r>
            <a:endParaRPr lang="en-US" altLang="ja-JP" sz="2200" b="1" dirty="0">
              <a:latin typeface="BIZ UDPゴシック" panose="020B0400000000000000" pitchFamily="50" charset="-128"/>
              <a:ea typeface="BIZ UDPゴシック" panose="020B0400000000000000" pitchFamily="50" charset="-128"/>
            </a:endParaRPr>
          </a:p>
          <a:p>
            <a:pPr>
              <a:spcBef>
                <a:spcPts val="0"/>
              </a:spcBef>
              <a:buNone/>
            </a:pPr>
            <a:endParaRPr lang="en-US" altLang="ja-JP" sz="1050" b="1" dirty="0">
              <a:latin typeface="BIZ UDPゴシック" panose="020B0400000000000000" pitchFamily="50" charset="-128"/>
              <a:ea typeface="BIZ UDPゴシック" panose="020B0400000000000000" pitchFamily="50" charset="-128"/>
            </a:endParaRPr>
          </a:p>
          <a:p>
            <a:pPr marL="0" indent="0">
              <a:spcBef>
                <a:spcPts val="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 非代替性</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0" indent="0">
              <a:spcBef>
                <a:spcPts val="600"/>
              </a:spcBef>
              <a:buNone/>
            </a:pPr>
            <a:r>
              <a:rPr lang="ja-JP" altLang="en-US" sz="2200" b="1" dirty="0">
                <a:latin typeface="BIZ UDPゴシック" panose="020B0400000000000000" pitchFamily="50" charset="-128"/>
                <a:ea typeface="BIZ UDPゴシック" panose="020B0400000000000000" pitchFamily="50" charset="-128"/>
              </a:rPr>
              <a:t>　　　身体拘束を行う以外に代替する方法がない</a:t>
            </a:r>
            <a:endParaRPr kumimoji="1" lang="en-US" altLang="ja-JP" sz="2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sz="2800" b="1" dirty="0">
                <a:solidFill>
                  <a:srgbClr val="CC7900"/>
                </a:solidFill>
                <a:latin typeface="BIZ UDPゴシック" panose="020B0400000000000000" pitchFamily="50" charset="-128"/>
                <a:ea typeface="BIZ UDPゴシック" panose="020B0400000000000000" pitchFamily="50" charset="-128"/>
              </a:rPr>
              <a:t>● 一時性</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538163" indent="-538163">
              <a:spcBef>
                <a:spcPts val="600"/>
              </a:spcBef>
              <a:buNone/>
            </a:pPr>
            <a:r>
              <a:rPr lang="ja-JP" altLang="en-US" sz="2200" b="1" dirty="0">
                <a:latin typeface="BIZ UDPゴシック" panose="020B0400000000000000" pitchFamily="50" charset="-128"/>
                <a:ea typeface="BIZ UDPゴシック" panose="020B0400000000000000" pitchFamily="50" charset="-128"/>
              </a:rPr>
              <a:t>　　</a:t>
            </a: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本人の状態像に応じて必要とされる最も短い</a:t>
            </a:r>
            <a:endParaRPr lang="en-US" altLang="ja-JP" sz="2200" b="1" dirty="0">
              <a:latin typeface="BIZ UDPゴシック" panose="020B0400000000000000" pitchFamily="50" charset="-128"/>
              <a:ea typeface="BIZ UDPゴシック" panose="020B0400000000000000" pitchFamily="50" charset="-128"/>
            </a:endParaRPr>
          </a:p>
          <a:p>
            <a:pPr marL="538163" indent="-538163">
              <a:spcBef>
                <a:spcPts val="0"/>
              </a:spcBef>
              <a:buNone/>
            </a:pP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拘束時間を想定し、一時的である</a:t>
            </a:r>
          </a:p>
          <a:p>
            <a:pPr>
              <a:spcBef>
                <a:spcPts val="5400"/>
              </a:spcBef>
            </a:pPr>
            <a:endParaRPr lang="en-US" altLang="ja-JP" sz="1600" dirty="0">
              <a:latin typeface="BIZ UDPゴシック" panose="020B0400000000000000" pitchFamily="50" charset="-128"/>
              <a:ea typeface="BIZ UDPゴシック" panose="020B0400000000000000" pitchFamily="50" charset="-128"/>
            </a:endParaRPr>
          </a:p>
          <a:p>
            <a:pPr>
              <a:spcBef>
                <a:spcPts val="600"/>
              </a:spcBef>
            </a:pPr>
            <a:endParaRPr kumimoji="1" lang="ja-JP" altLang="en-US" sz="1600" dirty="0">
              <a:latin typeface="BIZ UDPゴシック" panose="020B0400000000000000" pitchFamily="50" charset="-128"/>
              <a:ea typeface="BIZ UDPゴシック" panose="020B0400000000000000" pitchFamily="50" charset="-128"/>
            </a:endParaRPr>
          </a:p>
        </p:txBody>
      </p:sp>
      <p:sp>
        <p:nvSpPr>
          <p:cNvPr id="6" name="Rectangle 69"/>
          <p:cNvSpPr>
            <a:spLocks noChangeArrowheads="1"/>
          </p:cNvSpPr>
          <p:nvPr/>
        </p:nvSpPr>
        <p:spPr bwMode="auto">
          <a:xfrm>
            <a:off x="4572000" y="6331605"/>
            <a:ext cx="451184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ja-JP" altLang="en-US"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厚生労働省 「身体拘束ゼロへの手引き」 ，</a:t>
            </a:r>
            <a:r>
              <a:rPr lang="en-US" altLang="ja-JP"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2001</a:t>
            </a:r>
            <a:r>
              <a:rPr lang="ja-JP" altLang="en-US"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年より</a:t>
            </a:r>
          </a:p>
        </p:txBody>
      </p:sp>
      <p:sp>
        <p:nvSpPr>
          <p:cNvPr id="10"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535633" y="11453"/>
            <a:ext cx="6072734" cy="94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身体拘束は行わないことが原則</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a:p>
            <a:pPr algn="ctr" eaLnBrk="1" fontAlgn="auto" hangingPunct="1">
              <a:spcBef>
                <a:spcPts val="0"/>
              </a:spcBef>
              <a:spcAft>
                <a:spcPts val="0"/>
              </a:spcAft>
            </a:pPr>
            <a:r>
              <a:rPr lang="ja-JP" altLang="en-US" sz="24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～やむを得ない場合の例外的対応～</a:t>
            </a:r>
            <a:endParaRPr lang="en-US" altLang="ja-JP" sz="2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テキスト ボックス 8">
            <a:extLst>
              <a:ext uri="{FF2B5EF4-FFF2-40B4-BE49-F238E27FC236}">
                <a16:creationId xmlns:a16="http://schemas.microsoft.com/office/drawing/2014/main" id="{979DEEF6-6E11-4D4F-91EC-DA8271BA4484}"/>
              </a:ext>
            </a:extLst>
          </p:cNvPr>
          <p:cNvSpPr txBox="1"/>
          <p:nvPr/>
        </p:nvSpPr>
        <p:spPr>
          <a:xfrm>
            <a:off x="1440559" y="1298320"/>
            <a:ext cx="6262882"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rPr>
              <a:t>やむを得ず例外的に身体拘束を行う場合、</a:t>
            </a:r>
            <a:endParaRPr lang="en-US" altLang="ja-JP" sz="2600" b="1" dirty="0">
              <a:latin typeface="BIZ UDPゴシック" panose="020B0400000000000000" pitchFamily="50" charset="-128"/>
              <a:ea typeface="BIZ UDPゴシック" panose="020B0400000000000000" pitchFamily="50" charset="-128"/>
            </a:endParaRPr>
          </a:p>
          <a:p>
            <a:r>
              <a:rPr lang="ja-JP" altLang="en-US" sz="2600" b="1" dirty="0">
                <a:latin typeface="BIZ UDPゴシック" panose="020B0400000000000000" pitchFamily="50" charset="-128"/>
                <a:ea typeface="BIZ UDPゴシック" panose="020B0400000000000000" pitchFamily="50" charset="-128"/>
              </a:rPr>
              <a:t>下記要件を満たすかを多職種で協議する</a:t>
            </a:r>
            <a:endParaRPr lang="en-US" altLang="ja-JP" sz="2600" b="1"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E704E9A-0C3D-41E3-A6E3-80B65B76F722}"/>
              </a:ext>
            </a:extLst>
          </p:cNvPr>
          <p:cNvSpPr txBox="1"/>
          <p:nvPr/>
        </p:nvSpPr>
        <p:spPr>
          <a:xfrm>
            <a:off x="0" y="959766"/>
            <a:ext cx="1380134"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33</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2721470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742171D-CBEA-44C7-8E84-7FBD1CB6365B}"/>
              </a:ext>
            </a:extLst>
          </p:cNvPr>
          <p:cNvSpPr/>
          <p:nvPr/>
        </p:nvSpPr>
        <p:spPr>
          <a:xfrm>
            <a:off x="0" y="2875"/>
            <a:ext cx="9144000" cy="1007043"/>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197554" y="1661530"/>
            <a:ext cx="6748892" cy="4771354"/>
          </a:xfrm>
        </p:spPr>
        <p:txBody>
          <a:bodyPr>
            <a:noAutofit/>
          </a:bodyPr>
          <a:lstStyle/>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単独で身体拘束を決定・実施せず、チームで</a:t>
            </a:r>
            <a:r>
              <a:rPr lang="ja-JP" altLang="en-US" sz="2500" b="1" dirty="0">
                <a:solidFill>
                  <a:srgbClr val="CC7900"/>
                </a:solidFill>
                <a:latin typeface="BIZ UDPゴシック" panose="020B0400000000000000" pitchFamily="50" charset="-128"/>
                <a:ea typeface="BIZ UDPゴシック" panose="020B0400000000000000" pitchFamily="50" charset="-128"/>
              </a:rPr>
              <a:t>例外的３原則</a:t>
            </a:r>
            <a:r>
              <a:rPr lang="ja-JP" altLang="en-US" sz="2500" b="1" dirty="0">
                <a:latin typeface="BIZ UDPゴシック" panose="020B0400000000000000" pitchFamily="50" charset="-128"/>
                <a:ea typeface="BIZ UDPゴシック" panose="020B0400000000000000" pitchFamily="50" charset="-128"/>
              </a:rPr>
              <a:t>を満たすのか検討する。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solidFill>
                  <a:schemeClr val="bg1">
                    <a:lumMod val="50000"/>
                  </a:schemeClr>
                </a:solidFill>
                <a:latin typeface="BIZ UDPゴシック" panose="020B0400000000000000" pitchFamily="50" charset="-128"/>
                <a:ea typeface="BIZ UDPゴシック" panose="020B0400000000000000" pitchFamily="50" charset="-128"/>
              </a:rPr>
              <a:t> </a:t>
            </a:r>
            <a:r>
              <a:rPr lang="ja-JP" altLang="en-US" sz="2500" b="1" dirty="0">
                <a:latin typeface="BIZ UDPゴシック" panose="020B0400000000000000" pitchFamily="50" charset="-128"/>
                <a:ea typeface="BIZ UDPゴシック" panose="020B0400000000000000" pitchFamily="50" charset="-128"/>
              </a:rPr>
              <a:t>身体拘束に至るまでの</a:t>
            </a:r>
            <a:r>
              <a:rPr lang="ja-JP" altLang="en-US" sz="2500" b="1" dirty="0">
                <a:solidFill>
                  <a:srgbClr val="CC7900"/>
                </a:solidFill>
                <a:latin typeface="BIZ UDPゴシック" panose="020B0400000000000000" pitchFamily="50" charset="-128"/>
                <a:ea typeface="BIZ UDPゴシック" panose="020B0400000000000000" pitchFamily="50" charset="-128"/>
              </a:rPr>
              <a:t>判断の過程と根拠</a:t>
            </a:r>
            <a:r>
              <a:rPr lang="ja-JP" altLang="en-US" sz="2500" b="1" dirty="0">
                <a:latin typeface="BIZ UDPゴシック" panose="020B0400000000000000" pitchFamily="50" charset="-128"/>
                <a:ea typeface="BIZ UDPゴシック" panose="020B0400000000000000" pitchFamily="50" charset="-128"/>
              </a:rPr>
              <a:t>を明らかにする。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開始時には、</a:t>
            </a:r>
            <a:r>
              <a:rPr lang="ja-JP" altLang="en-US" sz="2500" b="1" dirty="0">
                <a:solidFill>
                  <a:srgbClr val="CC7900"/>
                </a:solidFill>
                <a:latin typeface="BIZ UDPゴシック" panose="020B0400000000000000" pitchFamily="50" charset="-128"/>
                <a:ea typeface="BIZ UDPゴシック" panose="020B0400000000000000" pitchFamily="50" charset="-128"/>
              </a:rPr>
              <a:t>医師は診察し指示を出す</a:t>
            </a:r>
            <a:r>
              <a:rPr lang="ja-JP" altLang="en-US" sz="2500" b="1" dirty="0">
                <a:latin typeface="BIZ UDPゴシック" panose="020B0400000000000000" pitchFamily="50" charset="-128"/>
                <a:ea typeface="BIZ UDPゴシック" panose="020B0400000000000000" pitchFamily="50" charset="-128"/>
              </a:rPr>
              <a:t>。</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開始時には速やかに</a:t>
            </a:r>
            <a:r>
              <a:rPr lang="ja-JP" altLang="en-US" sz="2500" b="1" dirty="0">
                <a:solidFill>
                  <a:srgbClr val="CC7900"/>
                </a:solidFill>
                <a:latin typeface="BIZ UDPゴシック" panose="020B0400000000000000" pitchFamily="50" charset="-128"/>
                <a:ea typeface="BIZ UDPゴシック" panose="020B0400000000000000" pitchFamily="50" charset="-128"/>
              </a:rPr>
              <a:t>本人への説明</a:t>
            </a:r>
            <a:r>
              <a:rPr lang="ja-JP" altLang="en-US" sz="2500" b="1" dirty="0">
                <a:latin typeface="BIZ UDPゴシック" panose="020B0400000000000000" pitchFamily="50" charset="-128"/>
                <a:ea typeface="BIZ UDPゴシック" panose="020B0400000000000000" pitchFamily="50" charset="-128"/>
              </a:rPr>
              <a:t>、</a:t>
            </a:r>
            <a:r>
              <a:rPr lang="ja-JP" altLang="en-US" sz="2500" b="1" dirty="0">
                <a:solidFill>
                  <a:srgbClr val="CC7900"/>
                </a:solidFill>
                <a:latin typeface="BIZ UDPゴシック" panose="020B0400000000000000" pitchFamily="50" charset="-128"/>
                <a:ea typeface="BIZ UDPゴシック" panose="020B0400000000000000" pitchFamily="50" charset="-128"/>
              </a:rPr>
              <a:t>家族への説明</a:t>
            </a:r>
            <a:r>
              <a:rPr lang="ja-JP" altLang="en-US" sz="2500" b="1" dirty="0">
                <a:latin typeface="BIZ UDPゴシック" panose="020B0400000000000000" pitchFamily="50" charset="-128"/>
                <a:ea typeface="BIZ UDPゴシック" panose="020B0400000000000000" pitchFamily="50" charset="-128"/>
              </a:rPr>
              <a:t>を行い、</a:t>
            </a:r>
            <a:r>
              <a:rPr lang="ja-JP" altLang="en-US" sz="2500" b="1" dirty="0">
                <a:solidFill>
                  <a:srgbClr val="CC7900"/>
                </a:solidFill>
                <a:latin typeface="BIZ UDPゴシック" panose="020B0400000000000000" pitchFamily="50" charset="-128"/>
                <a:ea typeface="BIZ UDPゴシック" panose="020B0400000000000000" pitchFamily="50" charset="-128"/>
              </a:rPr>
              <a:t>同意</a:t>
            </a:r>
            <a:r>
              <a:rPr lang="ja-JP" altLang="en-US" sz="2500" b="1" dirty="0">
                <a:latin typeface="BIZ UDPゴシック" panose="020B0400000000000000" pitchFamily="50" charset="-128"/>
                <a:ea typeface="BIZ UDPゴシック" panose="020B0400000000000000" pitchFamily="50" charset="-128"/>
              </a:rPr>
              <a:t>を得る。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実施後は、身体拘束に関する</a:t>
            </a:r>
            <a:r>
              <a:rPr lang="ja-JP" altLang="en-US" sz="2500" b="1" dirty="0">
                <a:solidFill>
                  <a:srgbClr val="CC7900"/>
                </a:solidFill>
                <a:latin typeface="BIZ UDPゴシック" panose="020B0400000000000000" pitchFamily="50" charset="-128"/>
                <a:ea typeface="BIZ UDPゴシック" panose="020B0400000000000000" pitchFamily="50" charset="-128"/>
              </a:rPr>
              <a:t>観察と記録</a:t>
            </a:r>
            <a:r>
              <a:rPr lang="ja-JP" altLang="en-US" sz="2500" b="1" dirty="0">
                <a:latin typeface="BIZ UDPゴシック" panose="020B0400000000000000" pitchFamily="50" charset="-128"/>
                <a:ea typeface="BIZ UDPゴシック" panose="020B0400000000000000" pitchFamily="50" charset="-128"/>
              </a:rPr>
              <a:t>を行い、改善後は</a:t>
            </a:r>
            <a:r>
              <a:rPr lang="ja-JP" altLang="en-US" sz="2500" b="1" dirty="0">
                <a:solidFill>
                  <a:srgbClr val="CC7900"/>
                </a:solidFill>
                <a:latin typeface="BIZ UDPゴシック" panose="020B0400000000000000" pitchFamily="50" charset="-128"/>
                <a:ea typeface="BIZ UDPゴシック" panose="020B0400000000000000" pitchFamily="50" charset="-128"/>
              </a:rPr>
              <a:t>速やかに解除</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p:txBody>
      </p:sp>
      <p:sp>
        <p:nvSpPr>
          <p:cNvPr id="7"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208395" y="-16434"/>
            <a:ext cx="6770787" cy="100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やむを得ず身体拘束を判断し</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開始する際の留意点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077AD9D5-811B-47C2-B213-4ED828DD0CF6}"/>
              </a:ext>
            </a:extLst>
          </p:cNvPr>
          <p:cNvSpPr txBox="1"/>
          <p:nvPr/>
        </p:nvSpPr>
        <p:spPr>
          <a:xfrm>
            <a:off x="0" y="990609"/>
            <a:ext cx="1392684"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34</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087119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82B12C9-B81C-48A1-A9C2-51EAED3E3CEC}"/>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graphicFrame>
        <p:nvGraphicFramePr>
          <p:cNvPr id="191524" name="Group 36"/>
          <p:cNvGraphicFramePr>
            <a:graphicFrameLocks noGrp="1"/>
          </p:cNvGraphicFramePr>
          <p:nvPr/>
        </p:nvGraphicFramePr>
        <p:xfrm>
          <a:off x="237553" y="1147883"/>
          <a:ext cx="8429106" cy="5013604"/>
        </p:xfrm>
        <a:graphic>
          <a:graphicData uri="http://schemas.openxmlformats.org/drawingml/2006/table">
            <a:tbl>
              <a:tblPr/>
              <a:tblGrid>
                <a:gridCol w="587217">
                  <a:extLst>
                    <a:ext uri="{9D8B030D-6E8A-4147-A177-3AD203B41FA5}">
                      <a16:colId xmlns:a16="http://schemas.microsoft.com/office/drawing/2014/main" val="20000"/>
                    </a:ext>
                  </a:extLst>
                </a:gridCol>
                <a:gridCol w="7841889">
                  <a:extLst>
                    <a:ext uri="{9D8B030D-6E8A-4147-A177-3AD203B41FA5}">
                      <a16:colId xmlns:a16="http://schemas.microsoft.com/office/drawing/2014/main" val="20001"/>
                    </a:ext>
                  </a:extLst>
                </a:gridCol>
              </a:tblGrid>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徘徊しないように、車いすやいす、ベッドに体幹や四肢を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rPr>
                        <a:t>2</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転落しないように、ベッドに体幹や四肢を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3</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自分で降りられないように、ベッドを柵（サイドレール）で囲む</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7714">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4</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点滴、経管栄養等のチューブを抜かないように、四肢を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681519">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5</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点滴、経管栄養等のチューブを抜かないように、または皮膚をかきむしらないように、手指の機能を制限するミトン型の手袋等をつける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681519">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6</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車いすやいすからずり落ちたり、立ち上がったりしないように、</a:t>
                      </a: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Y</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字型拘束帯や腰ベルト、車いすテーブルをつける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09781">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7</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立ち上がる能力のある人の立ち上がりを妨げるようないすを使用する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8</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脱衣やおむつはずしを制限するために、介護衣（つなぎ服）を着せる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9</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他人への迷惑行為を防ぐために、ベッドなどに体幹や四肢を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10</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行動を落着かせるために、向精神薬を過剰に服用させる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409781">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11</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自分の意思で開けることのできない居室等に隔離する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bl>
          </a:graphicData>
        </a:graphic>
      </p:graphicFrame>
      <p:sp>
        <p:nvSpPr>
          <p:cNvPr id="49180" name="Rectangle 69"/>
          <p:cNvSpPr>
            <a:spLocks noChangeArrowheads="1"/>
          </p:cNvSpPr>
          <p:nvPr/>
        </p:nvSpPr>
        <p:spPr bwMode="auto">
          <a:xfrm>
            <a:off x="5080396" y="6367208"/>
            <a:ext cx="387275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eaLnBrk="0" hangingPunct="0"/>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厚生労働省 「身体拘束ゼロへの手引き」 より</a:t>
            </a:r>
          </a:p>
        </p:txBody>
      </p:sp>
      <p:sp>
        <p:nvSpPr>
          <p:cNvPr id="13"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429921" y="66683"/>
            <a:ext cx="6284157"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身体拘束にあたる項目</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テキスト ボックス 5">
            <a:extLst>
              <a:ext uri="{FF2B5EF4-FFF2-40B4-BE49-F238E27FC236}">
                <a16:creationId xmlns:a16="http://schemas.microsoft.com/office/drawing/2014/main" id="{65661BA7-5AB3-40B1-904A-BF46E3CA17D4}"/>
              </a:ext>
            </a:extLst>
          </p:cNvPr>
          <p:cNvSpPr txBox="1"/>
          <p:nvPr/>
        </p:nvSpPr>
        <p:spPr>
          <a:xfrm>
            <a:off x="0" y="710695"/>
            <a:ext cx="147148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35</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400229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390AF67-E901-457D-95C3-2F92680C8AF8}"/>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D8E061A9-156D-4650-8AC9-67DA0260428F}"/>
              </a:ext>
            </a:extLst>
          </p:cNvPr>
          <p:cNvSpPr/>
          <p:nvPr/>
        </p:nvSpPr>
        <p:spPr>
          <a:xfrm>
            <a:off x="732757" y="6240598"/>
            <a:ext cx="8128701" cy="338554"/>
          </a:xfrm>
          <a:prstGeom prst="rect">
            <a:avLst/>
          </a:prstGeom>
        </p:spPr>
        <p:txBody>
          <a:bodyPr wrap="square">
            <a:spAutoFit/>
          </a:bodyPr>
          <a:lstStyle/>
          <a:p>
            <a:pPr algn="ctr"/>
            <a:r>
              <a:rPr lang="ja-JP" altLang="en-US"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メイリオ" panose="020B0604030504040204" pitchFamily="50" charset="-128"/>
              </a:rPr>
              <a:t>「都市部における認知症有病率と認知症の生活機能障害への対応」（</a:t>
            </a:r>
            <a:r>
              <a:rPr lang="en-US" altLang="ja-JP"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Segoe UI" panose="020B0502040204020203" pitchFamily="34" charset="0"/>
              </a:rPr>
              <a:t>H25.5</a:t>
            </a:r>
            <a:r>
              <a:rPr lang="ja-JP" altLang="en-US"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メイリオ" panose="020B0604030504040204" pitchFamily="50" charset="-128"/>
              </a:rPr>
              <a:t>報告）を引用</a:t>
            </a:r>
          </a:p>
        </p:txBody>
      </p:sp>
      <p:sp>
        <p:nvSpPr>
          <p:cNvPr id="11" name="Rectangle 10">
            <a:extLst>
              <a:ext uri="{FF2B5EF4-FFF2-40B4-BE49-F238E27FC236}">
                <a16:creationId xmlns:a16="http://schemas.microsoft.com/office/drawing/2014/main" id="{6172368F-83BD-4660-AC08-A1DC2B0DB432}"/>
              </a:ext>
            </a:extLst>
          </p:cNvPr>
          <p:cNvSpPr>
            <a:spLocks noChangeArrowheads="1"/>
          </p:cNvSpPr>
          <p:nvPr/>
        </p:nvSpPr>
        <p:spPr bwMode="auto">
          <a:xfrm>
            <a:off x="1520017" y="51828"/>
            <a:ext cx="61150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844083">
              <a:spcBef>
                <a:spcPct val="0"/>
              </a:spcBef>
              <a:buFontTx/>
              <a:buNone/>
              <a:defRPr/>
            </a:pPr>
            <a:r>
              <a:rPr lang="ja-JP" altLang="en-US" sz="3000" b="1" dirty="0">
                <a:solidFill>
                  <a:srgbClr val="FFFFFF"/>
                </a:solidFill>
                <a:latin typeface="BIZ UDPゴシック" panose="020B0400000000000000" pitchFamily="50" charset="-128"/>
                <a:ea typeface="BIZ UDPゴシック" panose="020B0400000000000000" pitchFamily="50" charset="-128"/>
              </a:rPr>
              <a:t>認知症の原因疾患</a:t>
            </a:r>
            <a:endParaRPr lang="en-US" altLang="ja-JP" sz="3000" b="1" dirty="0">
              <a:solidFill>
                <a:srgbClr val="FFFFFF"/>
              </a:solidFill>
              <a:latin typeface="BIZ UDPゴシック" panose="020B0400000000000000" pitchFamily="50" charset="-128"/>
              <a:ea typeface="BIZ UDPゴシック" panose="020B0400000000000000" pitchFamily="50" charset="-128"/>
            </a:endParaRPr>
          </a:p>
        </p:txBody>
      </p:sp>
      <p:graphicFrame>
        <p:nvGraphicFramePr>
          <p:cNvPr id="8" name="グラフ 7">
            <a:extLst>
              <a:ext uri="{FF2B5EF4-FFF2-40B4-BE49-F238E27FC236}">
                <a16:creationId xmlns:a16="http://schemas.microsoft.com/office/drawing/2014/main" id="{4B082985-7490-42DA-9503-6401EB7C077D}"/>
              </a:ext>
            </a:extLst>
          </p:cNvPr>
          <p:cNvGraphicFramePr>
            <a:graphicFrameLocks/>
          </p:cNvGraphicFramePr>
          <p:nvPr/>
        </p:nvGraphicFramePr>
        <p:xfrm>
          <a:off x="879873" y="1420948"/>
          <a:ext cx="7384253" cy="4109396"/>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6">
            <a:extLst>
              <a:ext uri="{FF2B5EF4-FFF2-40B4-BE49-F238E27FC236}">
                <a16:creationId xmlns:a16="http://schemas.microsoft.com/office/drawing/2014/main" id="{93EB58B8-12AA-4E11-8851-8E4A331AB382}"/>
              </a:ext>
            </a:extLst>
          </p:cNvPr>
          <p:cNvSpPr txBox="1"/>
          <p:nvPr/>
        </p:nvSpPr>
        <p:spPr>
          <a:xfrm>
            <a:off x="0" y="714490"/>
            <a:ext cx="1264654"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18739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8233B83B-8FE8-417D-8D4C-50F281F4FCF0}"/>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4578" name="AutoShape 12"/>
          <p:cNvSpPr>
            <a:spLocks noChangeArrowheads="1"/>
          </p:cNvSpPr>
          <p:nvPr/>
        </p:nvSpPr>
        <p:spPr bwMode="auto">
          <a:xfrm>
            <a:off x="3846513" y="2669528"/>
            <a:ext cx="381000" cy="1233487"/>
          </a:xfrm>
          <a:prstGeom prst="upArrow">
            <a:avLst>
              <a:gd name="adj1" fmla="val 50000"/>
              <a:gd name="adj2" fmla="val 79993"/>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80" name="AutoShape 4"/>
          <p:cNvSpPr>
            <a:spLocks noChangeArrowheads="1"/>
          </p:cNvSpPr>
          <p:nvPr/>
        </p:nvSpPr>
        <p:spPr bwMode="auto">
          <a:xfrm>
            <a:off x="4545013" y="1428040"/>
            <a:ext cx="4284662" cy="2127250"/>
          </a:xfrm>
          <a:prstGeom prst="roundRect">
            <a:avLst>
              <a:gd name="adj" fmla="val 9181"/>
            </a:avLst>
          </a:prstGeom>
          <a:solidFill>
            <a:schemeClr val="bg1"/>
          </a:solidFill>
          <a:ln w="41275">
            <a:solidFill>
              <a:srgbClr val="71339F"/>
            </a:solidFill>
            <a:prstDash val="sysDot"/>
            <a:round/>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81" name="Text Box 6"/>
          <p:cNvSpPr txBox="1">
            <a:spLocks noChangeArrowheads="1"/>
          </p:cNvSpPr>
          <p:nvPr/>
        </p:nvSpPr>
        <p:spPr bwMode="auto">
          <a:xfrm>
            <a:off x="1441589" y="1104544"/>
            <a:ext cx="2046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lIns="0" tIns="0" rIns="0" bIns="0">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認知機能障害</a:t>
            </a:r>
          </a:p>
        </p:txBody>
      </p:sp>
      <p:sp>
        <p:nvSpPr>
          <p:cNvPr id="24582" name="Text Box 7"/>
          <p:cNvSpPr txBox="1">
            <a:spLocks noChangeArrowheads="1"/>
          </p:cNvSpPr>
          <p:nvPr/>
        </p:nvSpPr>
        <p:spPr bwMode="auto">
          <a:xfrm>
            <a:off x="4522671" y="1004972"/>
            <a:ext cx="4346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lIns="0" tIns="0" rIns="0" bIns="0">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BPSD</a:t>
            </a:r>
            <a:r>
              <a:rPr kumimoji="1" lang="ja-JP" altLang="en-US" sz="20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（認知症の行動・心理症状）</a:t>
            </a:r>
          </a:p>
        </p:txBody>
      </p:sp>
      <p:sp>
        <p:nvSpPr>
          <p:cNvPr id="24583" name="AutoShape 8"/>
          <p:cNvSpPr>
            <a:spLocks noChangeArrowheads="1"/>
          </p:cNvSpPr>
          <p:nvPr/>
        </p:nvSpPr>
        <p:spPr bwMode="auto">
          <a:xfrm>
            <a:off x="1279092" y="1482854"/>
            <a:ext cx="2337565" cy="1935956"/>
          </a:xfrm>
          <a:prstGeom prst="roundRect">
            <a:avLst>
              <a:gd name="adj" fmla="val 11333"/>
            </a:avLst>
          </a:prstGeom>
          <a:solidFill>
            <a:schemeClr val="bg1"/>
          </a:solidFill>
          <a:ln w="38100">
            <a:solidFill>
              <a:srgbClr val="CC7900"/>
            </a:solidFill>
            <a:round/>
            <a:headEnd/>
            <a:tailEnd/>
          </a:ln>
        </p:spPr>
        <p:txBody>
          <a:bodyPr wrap="none" lIns="18000" tIns="10800" bIns="10800" anchor="ctr"/>
          <a:lstStyle/>
          <a:p>
            <a:pPr marL="266700" marR="0" lvl="0" indent="-266700" algn="l" defTabSz="914400" rtl="0" eaLnBrk="0" fontAlgn="base" latinLnBrk="0" hangingPunct="0">
              <a:lnSpc>
                <a:spcPct val="100000"/>
              </a:lnSpc>
              <a:spcBef>
                <a:spcPct val="0"/>
              </a:spcBef>
              <a:spcAft>
                <a:spcPct val="0"/>
              </a:spcAft>
              <a:buClrTx/>
              <a:buSzTx/>
              <a:buFontTx/>
              <a:buNone/>
              <a:tabLst>
                <a:tab pos="622300" algn="l"/>
              </a:tabLst>
              <a:defRPr/>
            </a:pPr>
            <a:endParaRPr kumimoji="1" lang="ja-JP" altLang="en-US" sz="1400" b="0" i="0" u="none" strike="noStrike" kern="1200" cap="none" spc="0" normalizeH="0" baseline="0" noProof="0">
              <a:ln>
                <a:noFill/>
              </a:ln>
              <a:solidFill>
                <a:srgbClr val="619428"/>
              </a:solidFill>
              <a:effectLst/>
              <a:uLnTx/>
              <a:uFillTx/>
              <a:latin typeface="BIZ UDPゴシック" panose="020B0400000000000000" pitchFamily="50" charset="-128"/>
              <a:ea typeface="BIZ UDPゴシック" panose="020B0400000000000000" pitchFamily="50" charset="-128"/>
              <a:cs typeface="+mn-cs"/>
            </a:endParaRPr>
          </a:p>
        </p:txBody>
      </p:sp>
      <p:sp>
        <p:nvSpPr>
          <p:cNvPr id="24584" name="AutoShape 9"/>
          <p:cNvSpPr>
            <a:spLocks noChangeArrowheads="1"/>
          </p:cNvSpPr>
          <p:nvPr/>
        </p:nvSpPr>
        <p:spPr bwMode="auto">
          <a:xfrm>
            <a:off x="4687888" y="1540753"/>
            <a:ext cx="1828800" cy="1866900"/>
          </a:xfrm>
          <a:prstGeom prst="roundRect">
            <a:avLst>
              <a:gd name="adj" fmla="val 11366"/>
            </a:avLst>
          </a:prstGeom>
          <a:solidFill>
            <a:schemeClr val="bg1"/>
          </a:solidFill>
          <a:ln w="38100">
            <a:solidFill>
              <a:srgbClr val="71339F"/>
            </a:solidFill>
            <a:round/>
            <a:headEnd/>
            <a:tailEnd/>
          </a:ln>
        </p:spPr>
        <p:txBody>
          <a:bodyPr wrap="none" lIns="0" rIns="0" anchor="ctr"/>
          <a:lstStyle/>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不安、焦燥、</a:t>
            </a:r>
            <a:endParaRPr kumimoji="1" lang="en-US" altLang="ja-JP"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興奮、攻撃的、</a:t>
            </a:r>
            <a:endParaRPr kumimoji="1" lang="en-US" altLang="ja-JP"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幻覚、妄想、</a:t>
            </a:r>
          </a:p>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多動、繰り返し、</a:t>
            </a: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歩き回る</a:t>
            </a:r>
            <a:r>
              <a:rPr kumimoji="1" lang="ja-JP" altLang="en-US" sz="16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（徘徊）</a:t>
            </a:r>
            <a:endPar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              など </a:t>
            </a:r>
          </a:p>
        </p:txBody>
      </p:sp>
      <p:sp>
        <p:nvSpPr>
          <p:cNvPr id="24585" name="AutoShape 14"/>
          <p:cNvSpPr>
            <a:spLocks noChangeArrowheads="1"/>
          </p:cNvSpPr>
          <p:nvPr/>
        </p:nvSpPr>
        <p:spPr bwMode="auto">
          <a:xfrm>
            <a:off x="7138988" y="1518528"/>
            <a:ext cx="1627187" cy="2051050"/>
          </a:xfrm>
          <a:prstGeom prst="irregularSeal1">
            <a:avLst/>
          </a:prstGeom>
          <a:solidFill>
            <a:srgbClr val="FF5050"/>
          </a:solidFill>
          <a:ln>
            <a:noFill/>
          </a:ln>
        </p:spPr>
        <p:txBody>
          <a:bodyPr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不穏</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大声</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乱暴</a:t>
            </a:r>
          </a:p>
        </p:txBody>
      </p:sp>
      <p:sp>
        <p:nvSpPr>
          <p:cNvPr id="24586" name="Text Box 15"/>
          <p:cNvSpPr txBox="1">
            <a:spLocks noChangeArrowheads="1"/>
          </p:cNvSpPr>
          <p:nvPr/>
        </p:nvSpPr>
        <p:spPr bwMode="auto">
          <a:xfrm>
            <a:off x="7099300" y="1450265"/>
            <a:ext cx="1209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dirty="0">
                <a:ln>
                  <a:noFill/>
                </a:ln>
                <a:solidFill>
                  <a:srgbClr val="DF9613"/>
                </a:solidFill>
                <a:effectLst/>
                <a:uLnTx/>
                <a:uFillTx/>
                <a:latin typeface="BIZ UDPゴシック" panose="020B0400000000000000" pitchFamily="50" charset="-128"/>
                <a:ea typeface="BIZ UDPゴシック" panose="020B0400000000000000" pitchFamily="50" charset="-128"/>
                <a:cs typeface="メイリオ" pitchFamily="50" charset="-128"/>
              </a:rPr>
              <a:t>パニック</a:t>
            </a:r>
          </a:p>
        </p:txBody>
      </p:sp>
      <p:sp>
        <p:nvSpPr>
          <p:cNvPr id="24587" name="AutoShape 16"/>
          <p:cNvSpPr>
            <a:spLocks noChangeArrowheads="1"/>
          </p:cNvSpPr>
          <p:nvPr/>
        </p:nvSpPr>
        <p:spPr bwMode="auto">
          <a:xfrm>
            <a:off x="6602413" y="2032878"/>
            <a:ext cx="482600" cy="809625"/>
          </a:xfrm>
          <a:prstGeom prst="rightArrow">
            <a:avLst>
              <a:gd name="adj1" fmla="val 50000"/>
              <a:gd name="adj2" fmla="val 43597"/>
            </a:avLst>
          </a:prstGeom>
          <a:solidFill>
            <a:srgbClr val="71339F"/>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88" name="AutoShape 12"/>
          <p:cNvSpPr>
            <a:spLocks noChangeArrowheads="1"/>
          </p:cNvSpPr>
          <p:nvPr/>
        </p:nvSpPr>
        <p:spPr bwMode="auto">
          <a:xfrm>
            <a:off x="697211" y="2665528"/>
            <a:ext cx="381000" cy="1236662"/>
          </a:xfrm>
          <a:prstGeom prst="upArrow">
            <a:avLst>
              <a:gd name="adj1" fmla="val 50000"/>
              <a:gd name="adj2" fmla="val 85003"/>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89" name="AutoShape 16"/>
          <p:cNvSpPr>
            <a:spLocks noChangeArrowheads="1"/>
          </p:cNvSpPr>
          <p:nvPr/>
        </p:nvSpPr>
        <p:spPr bwMode="auto">
          <a:xfrm>
            <a:off x="3776663" y="2044552"/>
            <a:ext cx="657225" cy="838200"/>
          </a:xfrm>
          <a:prstGeom prst="rightArrow">
            <a:avLst>
              <a:gd name="adj1" fmla="val 50000"/>
              <a:gd name="adj2" fmla="val 40823"/>
            </a:avLst>
          </a:prstGeom>
          <a:gradFill rotWithShape="1">
            <a:gsLst>
              <a:gs pos="0">
                <a:srgbClr val="CC7900"/>
              </a:gs>
              <a:gs pos="100000">
                <a:srgbClr val="71339F"/>
              </a:gs>
            </a:gsLst>
            <a:lin ang="0" scaled="1"/>
          </a:gra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90" name="AutoShape 16"/>
          <p:cNvSpPr>
            <a:spLocks noChangeArrowheads="1"/>
          </p:cNvSpPr>
          <p:nvPr/>
        </p:nvSpPr>
        <p:spPr bwMode="auto">
          <a:xfrm>
            <a:off x="657224" y="2095056"/>
            <a:ext cx="570361" cy="698500"/>
          </a:xfrm>
          <a:prstGeom prst="rightArrow">
            <a:avLst>
              <a:gd name="adj1" fmla="val 50000"/>
              <a:gd name="adj2" fmla="val 40241"/>
            </a:avLst>
          </a:prstGeom>
          <a:solidFill>
            <a:schemeClr val="tx1">
              <a:lumMod val="50000"/>
              <a:lumOff val="50000"/>
            </a:schemeClr>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91" name="角丸四角形 21"/>
          <p:cNvSpPr>
            <a:spLocks noChangeArrowheads="1"/>
          </p:cNvSpPr>
          <p:nvPr/>
        </p:nvSpPr>
        <p:spPr bwMode="auto">
          <a:xfrm>
            <a:off x="206067" y="1150890"/>
            <a:ext cx="428625" cy="2330450"/>
          </a:xfrm>
          <a:prstGeom prst="roundRect">
            <a:avLst>
              <a:gd name="adj" fmla="val 31301"/>
            </a:avLst>
          </a:prstGeom>
          <a:noFill/>
          <a:ln>
            <a:noFill/>
          </a:ln>
        </p:spPr>
        <p:txBody>
          <a:bodyPr vert="eaVert"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65000"/>
                    <a:lumOff val="35000"/>
                  </a:srgbClr>
                </a:solidFill>
                <a:effectLst/>
                <a:uLnTx/>
                <a:uFillTx/>
                <a:latin typeface="BIZ UDPゴシック" panose="020B0400000000000000" pitchFamily="50" charset="-128"/>
                <a:ea typeface="BIZ UDPゴシック" panose="020B0400000000000000" pitchFamily="50" charset="-128"/>
                <a:cs typeface="Meiryo UI" pitchFamily="50" charset="-128"/>
              </a:rPr>
              <a:t>脳の器質的変化</a:t>
            </a:r>
          </a:p>
        </p:txBody>
      </p:sp>
      <p:sp>
        <p:nvSpPr>
          <p:cNvPr id="24593" name="AutoShape 12"/>
          <p:cNvSpPr>
            <a:spLocks noChangeArrowheads="1"/>
          </p:cNvSpPr>
          <p:nvPr/>
        </p:nvSpPr>
        <p:spPr bwMode="auto">
          <a:xfrm>
            <a:off x="6551613" y="2684578"/>
            <a:ext cx="390525" cy="1217612"/>
          </a:xfrm>
          <a:prstGeom prst="upArrow">
            <a:avLst>
              <a:gd name="adj1" fmla="val 49593"/>
              <a:gd name="adj2" fmla="val 81296"/>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96" name="正方形/長方形 22"/>
          <p:cNvSpPr>
            <a:spLocks noChangeArrowheads="1"/>
          </p:cNvSpPr>
          <p:nvPr/>
        </p:nvSpPr>
        <p:spPr bwMode="auto">
          <a:xfrm>
            <a:off x="1470450" y="1665857"/>
            <a:ext cx="1968787" cy="1587500"/>
          </a:xfrm>
          <a:prstGeom prst="rect">
            <a:avLst/>
          </a:prstGeom>
          <a:solidFill>
            <a:srgbClr val="CC7900"/>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複雑性注意</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実行機能</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学習と記憶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知覚・運動　他</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4597" name="Text Box 11"/>
          <p:cNvSpPr txBox="1">
            <a:spLocks noChangeArrowheads="1"/>
          </p:cNvSpPr>
          <p:nvPr/>
        </p:nvSpPr>
        <p:spPr bwMode="auto">
          <a:xfrm>
            <a:off x="412448" y="3883869"/>
            <a:ext cx="8353728" cy="371645"/>
          </a:xfrm>
          <a:prstGeom prst="rect">
            <a:avLst/>
          </a:prstGeom>
          <a:solidFill>
            <a:srgbClr val="969696"/>
          </a:solidFill>
          <a:ln w="38100">
            <a:noFill/>
            <a:miter lim="800000"/>
            <a:headEnd/>
            <a:tailEnd/>
          </a:ln>
        </p:spPr>
        <p:txBody>
          <a:bodyPr wrap="square" tIns="10800" bIns="10800" anchor="ctr" anchorCtr="0">
            <a:no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95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要因・誘因（主なもの）</a:t>
            </a:r>
          </a:p>
        </p:txBody>
      </p:sp>
      <p:graphicFrame>
        <p:nvGraphicFramePr>
          <p:cNvPr id="8312" name="Group 120"/>
          <p:cNvGraphicFramePr>
            <a:graphicFrameLocks noGrp="1"/>
          </p:cNvGraphicFramePr>
          <p:nvPr/>
        </p:nvGraphicFramePr>
        <p:xfrm>
          <a:off x="424321" y="4250254"/>
          <a:ext cx="8326274" cy="1716476"/>
        </p:xfrm>
        <a:graphic>
          <a:graphicData uri="http://schemas.openxmlformats.org/drawingml/2006/table">
            <a:tbl>
              <a:tblPr/>
              <a:tblGrid>
                <a:gridCol w="1284558">
                  <a:extLst>
                    <a:ext uri="{9D8B030D-6E8A-4147-A177-3AD203B41FA5}">
                      <a16:colId xmlns:a16="http://schemas.microsoft.com/office/drawing/2014/main" val="20000"/>
                    </a:ext>
                  </a:extLst>
                </a:gridCol>
                <a:gridCol w="7041716">
                  <a:extLst>
                    <a:ext uri="{9D8B030D-6E8A-4147-A177-3AD203B41FA5}">
                      <a16:colId xmlns:a16="http://schemas.microsoft.com/office/drawing/2014/main" val="20001"/>
                    </a:ext>
                  </a:extLst>
                </a:gridCol>
              </a:tblGrid>
              <a:tr h="5888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身体的要因</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基礎疾患、血圧の変動、便秘、下痢、疼痛、掻痒感、冷え、発熱、水分・電解質の異常、</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薬の副作用、歯の痛み、等</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環境的要因</a:t>
                      </a:r>
                      <a:endParaRPr kumimoji="1" lang="en-US" altLang="ja-JP"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endParaRP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なじんだ住環境からの入院、転室、転棟、転院、退院などによる環境変化、本人にとっての不適切な環境刺激（音、光、風、暗がり、広すぎる空間、閉鎖的な空間、心地よい五感刺激の不足など）</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861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心理・</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社会的要因</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不安、孤独、過度のストレス、医療従事者の口調が早い・強い、分かりにくい説明、自分の話を聞いてくれる人がいない、何もすることがない暮らし、戸外に出られない暮らし</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 name="正方形/長方形 23"/>
          <p:cNvSpPr/>
          <p:nvPr/>
        </p:nvSpPr>
        <p:spPr>
          <a:xfrm>
            <a:off x="3586938" y="6168712"/>
            <a:ext cx="5179237" cy="49244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永田久美子  「</a:t>
            </a:r>
            <a:r>
              <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11</a:t>
            </a: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認知症高齢者の理解とケアの変遷」</a:t>
            </a:r>
            <a:endPar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正木治恵 監修  「改訂版老年看護学」日本放送出版協会 　</a:t>
            </a:r>
            <a:r>
              <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P196.2011</a:t>
            </a:r>
          </a:p>
        </p:txBody>
      </p:sp>
      <p:sp>
        <p:nvSpPr>
          <p:cNvPr id="24592" name="Text Box 2"/>
          <p:cNvSpPr txBox="1">
            <a:spLocks noChangeArrowheads="1"/>
          </p:cNvSpPr>
          <p:nvPr/>
        </p:nvSpPr>
        <p:spPr bwMode="auto">
          <a:xfrm>
            <a:off x="305670" y="68026"/>
            <a:ext cx="8563576"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認知症の症状と要因・誘因</a:t>
            </a:r>
          </a:p>
        </p:txBody>
      </p:sp>
      <p:sp>
        <p:nvSpPr>
          <p:cNvPr id="26" name="テキスト ボックス 6">
            <a:extLst>
              <a:ext uri="{FF2B5EF4-FFF2-40B4-BE49-F238E27FC236}">
                <a16:creationId xmlns:a16="http://schemas.microsoft.com/office/drawing/2014/main" id="{DD6F6819-2560-4CDA-9492-65D148393E9C}"/>
              </a:ext>
            </a:extLst>
          </p:cNvPr>
          <p:cNvSpPr txBox="1"/>
          <p:nvPr/>
        </p:nvSpPr>
        <p:spPr>
          <a:xfrm>
            <a:off x="1" y="710695"/>
            <a:ext cx="1279092"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4〕</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01233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EF1E2C22-F1DE-489F-A2CD-C59459D6A55D}"/>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19495" name="Line 4"/>
          <p:cNvSpPr>
            <a:spLocks noChangeShapeType="1"/>
          </p:cNvSpPr>
          <p:nvPr/>
        </p:nvSpPr>
        <p:spPr bwMode="auto">
          <a:xfrm>
            <a:off x="1490885" y="6154225"/>
            <a:ext cx="6917106" cy="23259"/>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pPr defTabSz="844083">
              <a:defRPr/>
            </a:pPr>
            <a:endParaRPr lang="ja-JP" altLang="en-US" sz="2585">
              <a:solidFill>
                <a:srgbClr val="00CC00"/>
              </a:solidFill>
              <a:latin typeface="メイリオ" panose="020B0604030504040204" pitchFamily="50" charset="-128"/>
              <a:ea typeface="メイリオ" panose="020B0604030504040204" pitchFamily="50" charset="-128"/>
            </a:endParaRPr>
          </a:p>
        </p:txBody>
      </p:sp>
      <p:sp>
        <p:nvSpPr>
          <p:cNvPr id="319508" name="Line 47"/>
          <p:cNvSpPr>
            <a:spLocks noChangeShapeType="1"/>
          </p:cNvSpPr>
          <p:nvPr/>
        </p:nvSpPr>
        <p:spPr bwMode="auto">
          <a:xfrm flipH="1">
            <a:off x="1481241" y="2334020"/>
            <a:ext cx="0" cy="3820206"/>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pPr defTabSz="844083">
              <a:defRPr/>
            </a:pPr>
            <a:endParaRPr lang="ja-JP" altLang="en-US" sz="2585">
              <a:solidFill>
                <a:srgbClr val="00CC00"/>
              </a:solidFill>
              <a:latin typeface="メイリオ" panose="020B0604030504040204" pitchFamily="50" charset="-128"/>
              <a:ea typeface="メイリオ" panose="020B0604030504040204" pitchFamily="50" charset="-128"/>
            </a:endParaRPr>
          </a:p>
        </p:txBody>
      </p:sp>
      <p:sp>
        <p:nvSpPr>
          <p:cNvPr id="47" name="正方形/長方形 46"/>
          <p:cNvSpPr/>
          <p:nvPr/>
        </p:nvSpPr>
        <p:spPr>
          <a:xfrm>
            <a:off x="3529296" y="6208533"/>
            <a:ext cx="1882617" cy="376385"/>
          </a:xfrm>
          <a:prstGeom prst="rect">
            <a:avLst/>
          </a:prstGeom>
        </p:spPr>
        <p:txBody>
          <a:bodyPr vert="horz" wrap="square">
            <a:spAutoFit/>
          </a:bodyPr>
          <a:lstStyle/>
          <a:p>
            <a:pPr algn="ctr" defTabSz="844083">
              <a:defRPr/>
            </a:pPr>
            <a:r>
              <a:rPr kumimoji="0" lang="ja-JP" altLang="en-US" sz="1846" dirty="0">
                <a:solidFill>
                  <a:prstClr val="black"/>
                </a:solidFill>
                <a:latin typeface="BIZ UDPゴシック" panose="020B0400000000000000" pitchFamily="50" charset="-128"/>
                <a:ea typeface="BIZ UDPゴシック" panose="020B0400000000000000" pitchFamily="50" charset="-128"/>
              </a:rPr>
              <a:t>時間の流れ</a:t>
            </a:r>
          </a:p>
        </p:txBody>
      </p:sp>
      <p:grpSp>
        <p:nvGrpSpPr>
          <p:cNvPr id="3" name="グループ化 2"/>
          <p:cNvGrpSpPr/>
          <p:nvPr/>
        </p:nvGrpSpPr>
        <p:grpSpPr>
          <a:xfrm>
            <a:off x="424624" y="1625200"/>
            <a:ext cx="8385804" cy="467529"/>
            <a:chOff x="521754" y="1176840"/>
            <a:chExt cx="10047869" cy="506490"/>
          </a:xfrm>
        </p:grpSpPr>
        <p:sp>
          <p:nvSpPr>
            <p:cNvPr id="101" name="AutoShape 42"/>
            <p:cNvSpPr>
              <a:spLocks noChangeArrowheads="1"/>
            </p:cNvSpPr>
            <p:nvPr/>
          </p:nvSpPr>
          <p:spPr bwMode="auto">
            <a:xfrm>
              <a:off x="521754" y="1176840"/>
              <a:ext cx="1800394" cy="482474"/>
            </a:xfrm>
            <a:prstGeom prst="homePlate">
              <a:avLst>
                <a:gd name="adj" fmla="val 53985"/>
              </a:avLst>
            </a:prstGeom>
            <a:gradFill rotWithShape="1">
              <a:gsLst>
                <a:gs pos="0">
                  <a:schemeClr val="bg1"/>
                </a:gs>
                <a:gs pos="87000">
                  <a:srgbClr val="CB7B7B"/>
                </a:gs>
              </a:gsLst>
              <a:lin ang="0" scaled="1"/>
            </a:gradFill>
            <a:ln w="19050">
              <a:solidFill>
                <a:srgbClr val="B84848"/>
              </a:solidFill>
              <a:prstDash val="dash"/>
              <a:miter lim="800000"/>
              <a:headEnd/>
              <a:tailEnd/>
            </a:ln>
            <a:effectLst/>
          </p:spPr>
          <p:txBody>
            <a:bodyPr wrap="none" anchor="ctr"/>
            <a:lstStyle/>
            <a:p>
              <a:pPr algn="ctr" defTabSz="844083">
                <a:defRPr/>
              </a:pPr>
              <a:r>
                <a:rPr kumimoji="0" lang="ja-JP" altLang="en-US" sz="1662"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軽度認知障害</a:t>
              </a:r>
              <a:endParaRPr kumimoji="0" lang="en-US" altLang="ja-JP" sz="1662"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02" name="AutoShape 43"/>
            <p:cNvSpPr>
              <a:spLocks noChangeArrowheads="1"/>
            </p:cNvSpPr>
            <p:nvPr/>
          </p:nvSpPr>
          <p:spPr bwMode="auto">
            <a:xfrm>
              <a:off x="2329870" y="1190598"/>
              <a:ext cx="1631766" cy="482474"/>
            </a:xfrm>
            <a:prstGeom prst="homePlate">
              <a:avLst>
                <a:gd name="adj" fmla="val 65392"/>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軽度</a:t>
              </a:r>
            </a:p>
          </p:txBody>
        </p:sp>
        <p:sp>
          <p:nvSpPr>
            <p:cNvPr id="103" name="AutoShape 44"/>
            <p:cNvSpPr>
              <a:spLocks noChangeArrowheads="1"/>
            </p:cNvSpPr>
            <p:nvPr/>
          </p:nvSpPr>
          <p:spPr bwMode="auto">
            <a:xfrm>
              <a:off x="3965456" y="1190598"/>
              <a:ext cx="2491936" cy="482474"/>
            </a:xfrm>
            <a:prstGeom prst="homePlate">
              <a:avLst>
                <a:gd name="adj" fmla="val 66742"/>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中等度</a:t>
              </a:r>
            </a:p>
          </p:txBody>
        </p:sp>
        <p:sp>
          <p:nvSpPr>
            <p:cNvPr id="104" name="AutoShape 45"/>
            <p:cNvSpPr>
              <a:spLocks noChangeArrowheads="1"/>
            </p:cNvSpPr>
            <p:nvPr/>
          </p:nvSpPr>
          <p:spPr bwMode="auto">
            <a:xfrm>
              <a:off x="6484358" y="1190598"/>
              <a:ext cx="2032043" cy="482474"/>
            </a:xfrm>
            <a:prstGeom prst="homePlate">
              <a:avLst>
                <a:gd name="adj" fmla="val 53985"/>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高度</a:t>
              </a:r>
            </a:p>
          </p:txBody>
        </p:sp>
        <p:sp>
          <p:nvSpPr>
            <p:cNvPr id="43" name="AutoShape 45"/>
            <p:cNvSpPr>
              <a:spLocks noChangeArrowheads="1"/>
            </p:cNvSpPr>
            <p:nvPr/>
          </p:nvSpPr>
          <p:spPr bwMode="auto">
            <a:xfrm>
              <a:off x="8537580" y="1200856"/>
              <a:ext cx="2032043" cy="482474"/>
            </a:xfrm>
            <a:prstGeom prst="homePlate">
              <a:avLst>
                <a:gd name="adj" fmla="val 51134"/>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終末期</a:t>
              </a:r>
            </a:p>
          </p:txBody>
        </p:sp>
      </p:grpSp>
      <p:sp>
        <p:nvSpPr>
          <p:cNvPr id="51" name="正方形/長方形 50"/>
          <p:cNvSpPr/>
          <p:nvPr/>
        </p:nvSpPr>
        <p:spPr>
          <a:xfrm>
            <a:off x="534993" y="2388124"/>
            <a:ext cx="963047" cy="400110"/>
          </a:xfrm>
          <a:prstGeom prst="rect">
            <a:avLst/>
          </a:prstGeom>
        </p:spPr>
        <p:txBody>
          <a:bodyPr vert="horz" wrap="square">
            <a:spAutoFit/>
          </a:bodyPr>
          <a:lstStyle/>
          <a:p>
            <a:pPr algn="ctr" defTabSz="844083">
              <a:defRPr/>
            </a:pPr>
            <a:r>
              <a:rPr kumimoji="0" lang="ja-JP" altLang="en-US" sz="2000" dirty="0">
                <a:solidFill>
                  <a:prstClr val="black"/>
                </a:solidFill>
                <a:latin typeface="BIZ UDPゴシック" panose="020B0400000000000000" pitchFamily="50" charset="-128"/>
                <a:ea typeface="BIZ UDPゴシック" panose="020B0400000000000000" pitchFamily="50" charset="-128"/>
              </a:rPr>
              <a:t>高い</a:t>
            </a:r>
          </a:p>
        </p:txBody>
      </p:sp>
      <p:sp>
        <p:nvSpPr>
          <p:cNvPr id="52" name="正方形/長方形 51"/>
          <p:cNvSpPr/>
          <p:nvPr/>
        </p:nvSpPr>
        <p:spPr>
          <a:xfrm>
            <a:off x="501394" y="5789919"/>
            <a:ext cx="963047" cy="400110"/>
          </a:xfrm>
          <a:prstGeom prst="rect">
            <a:avLst/>
          </a:prstGeom>
        </p:spPr>
        <p:txBody>
          <a:bodyPr vert="horz" wrap="square">
            <a:spAutoFit/>
          </a:bodyPr>
          <a:lstStyle/>
          <a:p>
            <a:pPr algn="ctr" defTabSz="844083">
              <a:defRPr/>
            </a:pPr>
            <a:r>
              <a:rPr kumimoji="0" lang="ja-JP" altLang="en-US" sz="2000" dirty="0">
                <a:solidFill>
                  <a:prstClr val="black"/>
                </a:solidFill>
                <a:latin typeface="BIZ UDPゴシック" panose="020B0400000000000000" pitchFamily="50" charset="-128"/>
                <a:ea typeface="BIZ UDPゴシック" panose="020B0400000000000000" pitchFamily="50" charset="-128"/>
              </a:rPr>
              <a:t>低い</a:t>
            </a:r>
          </a:p>
        </p:txBody>
      </p:sp>
      <p:grpSp>
        <p:nvGrpSpPr>
          <p:cNvPr id="50" name="グループ化 49">
            <a:extLst>
              <a:ext uri="{FF2B5EF4-FFF2-40B4-BE49-F238E27FC236}">
                <a16:creationId xmlns:a16="http://schemas.microsoft.com/office/drawing/2014/main" id="{C4F6EC0D-5071-41A1-AB16-CE2D8E84B953}"/>
              </a:ext>
            </a:extLst>
          </p:cNvPr>
          <p:cNvGrpSpPr/>
          <p:nvPr/>
        </p:nvGrpSpPr>
        <p:grpSpPr>
          <a:xfrm>
            <a:off x="1483487" y="2624733"/>
            <a:ext cx="6567826" cy="3416531"/>
            <a:chOff x="1218751" y="1757474"/>
            <a:chExt cx="7789404" cy="3779637"/>
          </a:xfrm>
        </p:grpSpPr>
        <p:sp>
          <p:nvSpPr>
            <p:cNvPr id="64" name="Freeform 40">
              <a:extLst>
                <a:ext uri="{FF2B5EF4-FFF2-40B4-BE49-F238E27FC236}">
                  <a16:creationId xmlns:a16="http://schemas.microsoft.com/office/drawing/2014/main" id="{9BFA0706-4610-44F5-8036-ABB76F29B1E7}"/>
                </a:ext>
              </a:extLst>
            </p:cNvPr>
            <p:cNvSpPr>
              <a:spLocks/>
            </p:cNvSpPr>
            <p:nvPr/>
          </p:nvSpPr>
          <p:spPr bwMode="auto">
            <a:xfrm>
              <a:off x="1218751" y="1757474"/>
              <a:ext cx="7789404" cy="3756486"/>
            </a:xfrm>
            <a:custGeom>
              <a:avLst/>
              <a:gdLst>
                <a:gd name="T0" fmla="*/ 0 w 4652"/>
                <a:gd name="T1" fmla="*/ 0 h 1814"/>
                <a:gd name="T2" fmla="*/ 2147483647 w 4652"/>
                <a:gd name="T3" fmla="*/ 2147483647 h 1814"/>
                <a:gd name="T4" fmla="*/ 2147483647 w 4652"/>
                <a:gd name="T5" fmla="*/ 2147483647 h 1814"/>
                <a:gd name="T6" fmla="*/ 2147483647 w 4652"/>
                <a:gd name="T7" fmla="*/ 2147483647 h 1814"/>
                <a:gd name="T8" fmla="*/ 2147483647 w 4652"/>
                <a:gd name="T9" fmla="*/ 2147483647 h 1814"/>
                <a:gd name="T10" fmla="*/ 2147483647 w 4652"/>
                <a:gd name="T11" fmla="*/ 2147483647 h 1814"/>
                <a:gd name="T12" fmla="*/ 2147483647 w 4652"/>
                <a:gd name="T13" fmla="*/ 2147483647 h 1814"/>
                <a:gd name="T14" fmla="*/ 2147483647 w 4652"/>
                <a:gd name="T15" fmla="*/ 2147483647 h 1814"/>
                <a:gd name="T16" fmla="*/ 2147483647 w 4652"/>
                <a:gd name="T17" fmla="*/ 2147483647 h 1814"/>
                <a:gd name="T18" fmla="*/ 2147483647 w 4652"/>
                <a:gd name="T19" fmla="*/ 2147483647 h 1814"/>
                <a:gd name="T20" fmla="*/ 2147483647 w 4652"/>
                <a:gd name="T21" fmla="*/ 2147483647 h 1814"/>
                <a:gd name="T22" fmla="*/ 2147483647 w 4652"/>
                <a:gd name="T23" fmla="*/ 2147483647 h 1814"/>
                <a:gd name="T24" fmla="*/ 2147483647 w 4652"/>
                <a:gd name="T25" fmla="*/ 2147483647 h 1814"/>
                <a:gd name="T26" fmla="*/ 2147483647 w 4652"/>
                <a:gd name="T27" fmla="*/ 2147483647 h 1814"/>
                <a:gd name="T28" fmla="*/ 2147483647 w 4652"/>
                <a:gd name="T29" fmla="*/ 2147483647 h 1814"/>
                <a:gd name="T30" fmla="*/ 2147483647 w 4652"/>
                <a:gd name="T31" fmla="*/ 2147483647 h 1814"/>
                <a:gd name="T32" fmla="*/ 2147483647 w 4652"/>
                <a:gd name="T33" fmla="*/ 2147483647 h 1814"/>
                <a:gd name="T34" fmla="*/ 2147483647 w 4652"/>
                <a:gd name="T35" fmla="*/ 2147483647 h 1814"/>
                <a:gd name="T36" fmla="*/ 2147483647 w 4652"/>
                <a:gd name="T37" fmla="*/ 2147483647 h 1814"/>
                <a:gd name="T38" fmla="*/ 2147483647 w 4652"/>
                <a:gd name="T39" fmla="*/ 2147483647 h 1814"/>
                <a:gd name="T40" fmla="*/ 2147483647 w 4652"/>
                <a:gd name="T41" fmla="*/ 2147483647 h 18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652"/>
                <a:gd name="T64" fmla="*/ 0 h 1814"/>
                <a:gd name="T65" fmla="*/ 4652 w 4652"/>
                <a:gd name="T66" fmla="*/ 1814 h 18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652" h="1814">
                  <a:moveTo>
                    <a:pt x="0" y="0"/>
                  </a:moveTo>
                  <a:cubicBezTo>
                    <a:pt x="41" y="1"/>
                    <a:pt x="133" y="0"/>
                    <a:pt x="248" y="3"/>
                  </a:cubicBezTo>
                  <a:cubicBezTo>
                    <a:pt x="363" y="6"/>
                    <a:pt x="517" y="8"/>
                    <a:pt x="692" y="19"/>
                  </a:cubicBezTo>
                  <a:cubicBezTo>
                    <a:pt x="867" y="30"/>
                    <a:pt x="1148" y="54"/>
                    <a:pt x="1300" y="67"/>
                  </a:cubicBezTo>
                  <a:cubicBezTo>
                    <a:pt x="1452" y="80"/>
                    <a:pt x="1534" y="85"/>
                    <a:pt x="1607" y="98"/>
                  </a:cubicBezTo>
                  <a:cubicBezTo>
                    <a:pt x="1680" y="111"/>
                    <a:pt x="1696" y="128"/>
                    <a:pt x="1740" y="147"/>
                  </a:cubicBezTo>
                  <a:cubicBezTo>
                    <a:pt x="1784" y="166"/>
                    <a:pt x="1824" y="181"/>
                    <a:pt x="1868" y="211"/>
                  </a:cubicBezTo>
                  <a:cubicBezTo>
                    <a:pt x="1912" y="241"/>
                    <a:pt x="1971" y="292"/>
                    <a:pt x="2004" y="327"/>
                  </a:cubicBezTo>
                  <a:cubicBezTo>
                    <a:pt x="2037" y="362"/>
                    <a:pt x="2032" y="366"/>
                    <a:pt x="2064" y="419"/>
                  </a:cubicBezTo>
                  <a:cubicBezTo>
                    <a:pt x="2096" y="472"/>
                    <a:pt x="2157" y="572"/>
                    <a:pt x="2196" y="647"/>
                  </a:cubicBezTo>
                  <a:cubicBezTo>
                    <a:pt x="2235" y="722"/>
                    <a:pt x="2266" y="791"/>
                    <a:pt x="2300" y="867"/>
                  </a:cubicBezTo>
                  <a:cubicBezTo>
                    <a:pt x="2334" y="943"/>
                    <a:pt x="2369" y="1032"/>
                    <a:pt x="2400" y="1103"/>
                  </a:cubicBezTo>
                  <a:cubicBezTo>
                    <a:pt x="2431" y="1174"/>
                    <a:pt x="2466" y="1246"/>
                    <a:pt x="2488" y="1295"/>
                  </a:cubicBezTo>
                  <a:cubicBezTo>
                    <a:pt x="2510" y="1344"/>
                    <a:pt x="2515" y="1368"/>
                    <a:pt x="2532" y="1395"/>
                  </a:cubicBezTo>
                  <a:cubicBezTo>
                    <a:pt x="2549" y="1422"/>
                    <a:pt x="2570" y="1438"/>
                    <a:pt x="2592" y="1459"/>
                  </a:cubicBezTo>
                  <a:cubicBezTo>
                    <a:pt x="2614" y="1480"/>
                    <a:pt x="2613" y="1491"/>
                    <a:pt x="2664" y="1519"/>
                  </a:cubicBezTo>
                  <a:cubicBezTo>
                    <a:pt x="2715" y="1547"/>
                    <a:pt x="2809" y="1594"/>
                    <a:pt x="2896" y="1627"/>
                  </a:cubicBezTo>
                  <a:cubicBezTo>
                    <a:pt x="2983" y="1660"/>
                    <a:pt x="3064" y="1692"/>
                    <a:pt x="3184" y="1719"/>
                  </a:cubicBezTo>
                  <a:cubicBezTo>
                    <a:pt x="3304" y="1746"/>
                    <a:pt x="3461" y="1772"/>
                    <a:pt x="3616" y="1787"/>
                  </a:cubicBezTo>
                  <a:cubicBezTo>
                    <a:pt x="3771" y="1802"/>
                    <a:pt x="3939" y="1808"/>
                    <a:pt x="4112" y="1811"/>
                  </a:cubicBezTo>
                  <a:cubicBezTo>
                    <a:pt x="4285" y="1814"/>
                    <a:pt x="4468" y="1808"/>
                    <a:pt x="4652" y="1803"/>
                  </a:cubicBezTo>
                </a:path>
              </a:pathLst>
            </a:custGeom>
            <a:noFill/>
            <a:ln w="57150" cap="flat" cmpd="sng">
              <a:solidFill>
                <a:srgbClr val="FF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HGPｺﾞｼｯｸM" panose="020B0600000000000000" pitchFamily="50" charset="-128"/>
                <a:ea typeface="HGPｺﾞｼｯｸM" panose="020B0600000000000000" pitchFamily="50" charset="-128"/>
              </a:endParaRPr>
            </a:p>
          </p:txBody>
        </p:sp>
        <p:sp>
          <p:nvSpPr>
            <p:cNvPr id="65" name="AutoShape 48">
              <a:extLst>
                <a:ext uri="{FF2B5EF4-FFF2-40B4-BE49-F238E27FC236}">
                  <a16:creationId xmlns:a16="http://schemas.microsoft.com/office/drawing/2014/main" id="{2E1227CD-938C-4C87-9C4B-468FD1B68084}"/>
                </a:ext>
              </a:extLst>
            </p:cNvPr>
            <p:cNvSpPr>
              <a:spLocks noChangeArrowheads="1"/>
            </p:cNvSpPr>
            <p:nvPr/>
          </p:nvSpPr>
          <p:spPr bwMode="auto">
            <a:xfrm>
              <a:off x="2566329" y="4839261"/>
              <a:ext cx="3110661" cy="697850"/>
            </a:xfrm>
            <a:prstGeom prst="wedgeRoundRectCallout">
              <a:avLst>
                <a:gd name="adj1" fmla="val 37448"/>
                <a:gd name="adj2" fmla="val -104076"/>
                <a:gd name="adj3" fmla="val 16667"/>
              </a:avLst>
            </a:prstGeom>
            <a:solidFill>
              <a:srgbClr val="FF0000"/>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ts val="0"/>
                </a:spcBef>
                <a:spcAft>
                  <a:spcPts val="0"/>
                </a:spcAft>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日常生活動作（</a:t>
              </a:r>
              <a:r>
                <a:rPr kumimoji="0" lang="en-US" altLang="ja-JP" sz="2000" b="1" dirty="0">
                  <a:solidFill>
                    <a:srgbClr val="FFFFFF"/>
                  </a:solidFill>
                  <a:latin typeface="BIZ UDPゴシック" panose="020B0400000000000000" pitchFamily="50" charset="-128"/>
                  <a:ea typeface="BIZ UDPゴシック" panose="020B0400000000000000" pitchFamily="50" charset="-128"/>
                </a:rPr>
                <a:t>ADL</a:t>
              </a:r>
              <a:r>
                <a:rPr kumimoji="0" lang="ja-JP" altLang="en-US" sz="2000" b="1" dirty="0">
                  <a:solidFill>
                    <a:srgbClr val="FFFFFF"/>
                  </a:solidFill>
                  <a:latin typeface="BIZ UDPゴシック" panose="020B0400000000000000" pitchFamily="50" charset="-128"/>
                  <a:ea typeface="BIZ UDPゴシック" panose="020B0400000000000000" pitchFamily="50" charset="-128"/>
                </a:rPr>
                <a:t>）</a:t>
              </a:r>
            </a:p>
          </p:txBody>
        </p:sp>
      </p:grpSp>
      <p:grpSp>
        <p:nvGrpSpPr>
          <p:cNvPr id="66" name="グループ化 65">
            <a:extLst>
              <a:ext uri="{FF2B5EF4-FFF2-40B4-BE49-F238E27FC236}">
                <a16:creationId xmlns:a16="http://schemas.microsoft.com/office/drawing/2014/main" id="{DEE44D2B-DA2B-4E93-937B-310B8CB3AE0E}"/>
              </a:ext>
            </a:extLst>
          </p:cNvPr>
          <p:cNvGrpSpPr/>
          <p:nvPr/>
        </p:nvGrpSpPr>
        <p:grpSpPr>
          <a:xfrm>
            <a:off x="1498041" y="2624732"/>
            <a:ext cx="6553271" cy="3395604"/>
            <a:chOff x="1215582" y="1770063"/>
            <a:chExt cx="7792573" cy="3690937"/>
          </a:xfrm>
        </p:grpSpPr>
        <p:sp>
          <p:nvSpPr>
            <p:cNvPr id="67" name="AutoShape 48">
              <a:extLst>
                <a:ext uri="{FF2B5EF4-FFF2-40B4-BE49-F238E27FC236}">
                  <a16:creationId xmlns:a16="http://schemas.microsoft.com/office/drawing/2014/main" id="{0C75EED6-D2F3-438C-92ED-B35AD1BF27E8}"/>
                </a:ext>
              </a:extLst>
            </p:cNvPr>
            <p:cNvSpPr>
              <a:spLocks noChangeArrowheads="1"/>
            </p:cNvSpPr>
            <p:nvPr/>
          </p:nvSpPr>
          <p:spPr bwMode="auto">
            <a:xfrm>
              <a:off x="1473166" y="2204851"/>
              <a:ext cx="1701292" cy="592003"/>
            </a:xfrm>
            <a:prstGeom prst="wedgeRoundRectCallout">
              <a:avLst>
                <a:gd name="adj1" fmla="val 72803"/>
                <a:gd name="adj2" fmla="val -55137"/>
                <a:gd name="adj3" fmla="val 16667"/>
              </a:avLst>
            </a:prstGeom>
            <a:solidFill>
              <a:srgbClr val="0172BF"/>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ts val="0"/>
                </a:spcBef>
                <a:spcAft>
                  <a:spcPts val="0"/>
                </a:spcAft>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認知機能</a:t>
              </a:r>
            </a:p>
          </p:txBody>
        </p:sp>
        <p:sp>
          <p:nvSpPr>
            <p:cNvPr id="68" name="Freeform 20">
              <a:extLst>
                <a:ext uri="{FF2B5EF4-FFF2-40B4-BE49-F238E27FC236}">
                  <a16:creationId xmlns:a16="http://schemas.microsoft.com/office/drawing/2014/main" id="{6EA864C1-E894-4EE6-A3CD-1B470D2D31E4}"/>
                </a:ext>
              </a:extLst>
            </p:cNvPr>
            <p:cNvSpPr>
              <a:spLocks/>
            </p:cNvSpPr>
            <p:nvPr/>
          </p:nvSpPr>
          <p:spPr bwMode="auto">
            <a:xfrm>
              <a:off x="1215582" y="1770063"/>
              <a:ext cx="7792573" cy="3690937"/>
            </a:xfrm>
            <a:custGeom>
              <a:avLst/>
              <a:gdLst>
                <a:gd name="T0" fmla="*/ 0 w 4604"/>
                <a:gd name="T1" fmla="*/ 2147483647 h 1741"/>
                <a:gd name="T2" fmla="*/ 2147483647 w 4604"/>
                <a:gd name="T3" fmla="*/ 2147483647 h 1741"/>
                <a:gd name="T4" fmla="*/ 2147483647 w 4604"/>
                <a:gd name="T5" fmla="*/ 2147483647 h 1741"/>
                <a:gd name="T6" fmla="*/ 2147483647 w 4604"/>
                <a:gd name="T7" fmla="*/ 2147483647 h 1741"/>
                <a:gd name="T8" fmla="*/ 2147483647 w 4604"/>
                <a:gd name="T9" fmla="*/ 2147483647 h 1741"/>
                <a:gd name="T10" fmla="*/ 2147483647 w 4604"/>
                <a:gd name="T11" fmla="*/ 2147483647 h 1741"/>
                <a:gd name="T12" fmla="*/ 2147483647 w 4604"/>
                <a:gd name="T13" fmla="*/ 2147483647 h 1741"/>
                <a:gd name="T14" fmla="*/ 2147483647 w 4604"/>
                <a:gd name="T15" fmla="*/ 2147483647 h 1741"/>
                <a:gd name="T16" fmla="*/ 2147483647 w 4604"/>
                <a:gd name="T17" fmla="*/ 2147483647 h 1741"/>
                <a:gd name="T18" fmla="*/ 2147483647 w 4604"/>
                <a:gd name="T19" fmla="*/ 2147483647 h 1741"/>
                <a:gd name="T20" fmla="*/ 2147483647 w 4604"/>
                <a:gd name="T21" fmla="*/ 2147483647 h 17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604"/>
                <a:gd name="T34" fmla="*/ 0 h 1741"/>
                <a:gd name="T35" fmla="*/ 4604 w 4604"/>
                <a:gd name="T36" fmla="*/ 1741 h 17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604" h="1741">
                  <a:moveTo>
                    <a:pt x="0" y="4"/>
                  </a:moveTo>
                  <a:cubicBezTo>
                    <a:pt x="29" y="4"/>
                    <a:pt x="90" y="0"/>
                    <a:pt x="176" y="5"/>
                  </a:cubicBezTo>
                  <a:cubicBezTo>
                    <a:pt x="262" y="10"/>
                    <a:pt x="403" y="22"/>
                    <a:pt x="516" y="33"/>
                  </a:cubicBezTo>
                  <a:cubicBezTo>
                    <a:pt x="629" y="44"/>
                    <a:pt x="711" y="47"/>
                    <a:pt x="852" y="73"/>
                  </a:cubicBezTo>
                  <a:cubicBezTo>
                    <a:pt x="993" y="99"/>
                    <a:pt x="1173" y="142"/>
                    <a:pt x="1364" y="189"/>
                  </a:cubicBezTo>
                  <a:cubicBezTo>
                    <a:pt x="1555" y="236"/>
                    <a:pt x="1774" y="283"/>
                    <a:pt x="1996" y="357"/>
                  </a:cubicBezTo>
                  <a:cubicBezTo>
                    <a:pt x="2218" y="431"/>
                    <a:pt x="2482" y="538"/>
                    <a:pt x="2696" y="633"/>
                  </a:cubicBezTo>
                  <a:cubicBezTo>
                    <a:pt x="2910" y="728"/>
                    <a:pt x="3105" y="837"/>
                    <a:pt x="3280" y="925"/>
                  </a:cubicBezTo>
                  <a:cubicBezTo>
                    <a:pt x="3455" y="1013"/>
                    <a:pt x="3599" y="1077"/>
                    <a:pt x="3748" y="1161"/>
                  </a:cubicBezTo>
                  <a:cubicBezTo>
                    <a:pt x="3897" y="1245"/>
                    <a:pt x="4033" y="1332"/>
                    <a:pt x="4176" y="1429"/>
                  </a:cubicBezTo>
                  <a:cubicBezTo>
                    <a:pt x="4319" y="1526"/>
                    <a:pt x="4461" y="1633"/>
                    <a:pt x="4604" y="1741"/>
                  </a:cubicBezTo>
                </a:path>
              </a:pathLst>
            </a:custGeom>
            <a:noFill/>
            <a:ln w="57150" cap="flat" cmpd="sng">
              <a:solidFill>
                <a:srgbClr val="0172B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HGPｺﾞｼｯｸM" panose="020B0600000000000000" pitchFamily="50" charset="-128"/>
                <a:ea typeface="HGPｺﾞｼｯｸM" panose="020B0600000000000000" pitchFamily="50" charset="-128"/>
              </a:endParaRPr>
            </a:p>
          </p:txBody>
        </p:sp>
      </p:grpSp>
      <p:grpSp>
        <p:nvGrpSpPr>
          <p:cNvPr id="72" name="グループ化 71">
            <a:extLst>
              <a:ext uri="{FF2B5EF4-FFF2-40B4-BE49-F238E27FC236}">
                <a16:creationId xmlns:a16="http://schemas.microsoft.com/office/drawing/2014/main" id="{55FAED4C-5505-4875-93BA-C228CB42D263}"/>
              </a:ext>
            </a:extLst>
          </p:cNvPr>
          <p:cNvGrpSpPr/>
          <p:nvPr/>
        </p:nvGrpSpPr>
        <p:grpSpPr>
          <a:xfrm>
            <a:off x="1491400" y="2545149"/>
            <a:ext cx="6916591" cy="3165186"/>
            <a:chOff x="1840737" y="1958612"/>
            <a:chExt cx="7715937" cy="3768361"/>
          </a:xfrm>
        </p:grpSpPr>
        <p:sp>
          <p:nvSpPr>
            <p:cNvPr id="73" name="AutoShape 53">
              <a:extLst>
                <a:ext uri="{FF2B5EF4-FFF2-40B4-BE49-F238E27FC236}">
                  <a16:creationId xmlns:a16="http://schemas.microsoft.com/office/drawing/2014/main" id="{109E94B3-4BB5-4704-BE44-47C4ADEBCDF6}"/>
                </a:ext>
              </a:extLst>
            </p:cNvPr>
            <p:cNvSpPr>
              <a:spLocks noChangeArrowheads="1"/>
            </p:cNvSpPr>
            <p:nvPr/>
          </p:nvSpPr>
          <p:spPr bwMode="auto">
            <a:xfrm>
              <a:off x="6631534" y="2337599"/>
              <a:ext cx="2925140" cy="702390"/>
            </a:xfrm>
            <a:prstGeom prst="wedgeRoundRectCallout">
              <a:avLst>
                <a:gd name="adj1" fmla="val -59498"/>
                <a:gd name="adj2" fmla="val -57251"/>
                <a:gd name="adj3" fmla="val 16667"/>
              </a:avLst>
            </a:prstGeom>
            <a:solidFill>
              <a:srgbClr val="007E39"/>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ct val="0"/>
                </a:spcBef>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身体疾患の合併頻度</a:t>
              </a:r>
            </a:p>
          </p:txBody>
        </p:sp>
        <p:grpSp>
          <p:nvGrpSpPr>
            <p:cNvPr id="74" name="グループ化 58">
              <a:extLst>
                <a:ext uri="{FF2B5EF4-FFF2-40B4-BE49-F238E27FC236}">
                  <a16:creationId xmlns:a16="http://schemas.microsoft.com/office/drawing/2014/main" id="{555706EF-7FD2-4F1B-91A5-54EF4A6662D0}"/>
                </a:ext>
              </a:extLst>
            </p:cNvPr>
            <p:cNvGrpSpPr>
              <a:grpSpLocks/>
            </p:cNvGrpSpPr>
            <p:nvPr/>
          </p:nvGrpSpPr>
          <p:grpSpPr bwMode="auto">
            <a:xfrm>
              <a:off x="1840737" y="1958612"/>
              <a:ext cx="7010619" cy="3768361"/>
              <a:chOff x="1187450" y="1914525"/>
              <a:chExt cx="7107238" cy="3819525"/>
            </a:xfrm>
          </p:grpSpPr>
          <p:sp>
            <p:nvSpPr>
              <p:cNvPr id="75" name="Freeform 25">
                <a:extLst>
                  <a:ext uri="{FF2B5EF4-FFF2-40B4-BE49-F238E27FC236}">
                    <a16:creationId xmlns:a16="http://schemas.microsoft.com/office/drawing/2014/main" id="{9FABEE64-6C80-4EB7-B4F4-8BC522CC86E4}"/>
                  </a:ext>
                </a:extLst>
              </p:cNvPr>
              <p:cNvSpPr>
                <a:spLocks/>
              </p:cNvSpPr>
              <p:nvPr/>
            </p:nvSpPr>
            <p:spPr bwMode="auto">
              <a:xfrm>
                <a:off x="1187450" y="4659313"/>
                <a:ext cx="2011363" cy="1074737"/>
              </a:xfrm>
              <a:custGeom>
                <a:avLst/>
                <a:gdLst>
                  <a:gd name="T0" fmla="*/ 0 w 1542"/>
                  <a:gd name="T1" fmla="*/ 2147483646 h 1089"/>
                  <a:gd name="T2" fmla="*/ 2147483646 w 1542"/>
                  <a:gd name="T3" fmla="*/ 2147483646 h 1089"/>
                  <a:gd name="T4" fmla="*/ 2147483646 w 1542"/>
                  <a:gd name="T5" fmla="*/ 0 h 1089"/>
                  <a:gd name="T6" fmla="*/ 0 60000 65536"/>
                  <a:gd name="T7" fmla="*/ 0 60000 65536"/>
                  <a:gd name="T8" fmla="*/ 0 60000 65536"/>
                  <a:gd name="T9" fmla="*/ 0 w 1542"/>
                  <a:gd name="T10" fmla="*/ 0 h 1089"/>
                  <a:gd name="T11" fmla="*/ 1542 w 1542"/>
                  <a:gd name="T12" fmla="*/ 1089 h 1089"/>
                </a:gdLst>
                <a:ahLst/>
                <a:cxnLst>
                  <a:cxn ang="T6">
                    <a:pos x="T0" y="T1"/>
                  </a:cxn>
                  <a:cxn ang="T7">
                    <a:pos x="T2" y="T3"/>
                  </a:cxn>
                  <a:cxn ang="T8">
                    <a:pos x="T4" y="T5"/>
                  </a:cxn>
                </a:cxnLst>
                <a:rect l="T9" t="T10" r="T11" b="T12"/>
                <a:pathLst>
                  <a:path w="1542" h="1089">
                    <a:moveTo>
                      <a:pt x="0" y="1089"/>
                    </a:moveTo>
                    <a:cubicBezTo>
                      <a:pt x="257" y="1089"/>
                      <a:pt x="514" y="1089"/>
                      <a:pt x="771" y="907"/>
                    </a:cubicBezTo>
                    <a:cubicBezTo>
                      <a:pt x="1028" y="725"/>
                      <a:pt x="1285" y="362"/>
                      <a:pt x="1542" y="0"/>
                    </a:cubicBezTo>
                  </a:path>
                </a:pathLst>
              </a:custGeom>
              <a:noFill/>
              <a:ln w="57150">
                <a:solidFill>
                  <a:srgbClr val="00B050"/>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grpSp>
            <p:nvGrpSpPr>
              <p:cNvPr id="76" name="Group 26">
                <a:extLst>
                  <a:ext uri="{FF2B5EF4-FFF2-40B4-BE49-F238E27FC236}">
                    <a16:creationId xmlns:a16="http://schemas.microsoft.com/office/drawing/2014/main" id="{47BF4D9B-BDD9-413E-9DDB-13985A417826}"/>
                  </a:ext>
                </a:extLst>
              </p:cNvPr>
              <p:cNvGrpSpPr>
                <a:grpSpLocks/>
              </p:cNvGrpSpPr>
              <p:nvPr/>
            </p:nvGrpSpPr>
            <p:grpSpPr bwMode="auto">
              <a:xfrm>
                <a:off x="3198813" y="1914525"/>
                <a:ext cx="5095875" cy="2744788"/>
                <a:chOff x="2015" y="1206"/>
                <a:chExt cx="3210" cy="1729"/>
              </a:xfrm>
              <a:noFill/>
            </p:grpSpPr>
            <p:sp>
              <p:nvSpPr>
                <p:cNvPr id="77" name="Freeform 27">
                  <a:extLst>
                    <a:ext uri="{FF2B5EF4-FFF2-40B4-BE49-F238E27FC236}">
                      <a16:creationId xmlns:a16="http://schemas.microsoft.com/office/drawing/2014/main" id="{AE81D9C1-4073-41B8-BF71-590C3F102C4F}"/>
                    </a:ext>
                  </a:extLst>
                </p:cNvPr>
                <p:cNvSpPr>
                  <a:spLocks/>
                </p:cNvSpPr>
                <p:nvPr/>
              </p:nvSpPr>
              <p:spPr bwMode="auto">
                <a:xfrm>
                  <a:off x="2015" y="2069"/>
                  <a:ext cx="910" cy="866"/>
                </a:xfrm>
                <a:custGeom>
                  <a:avLst/>
                  <a:gdLst>
                    <a:gd name="T0" fmla="*/ 0 w 1134"/>
                    <a:gd name="T1" fmla="*/ 719 h 1043"/>
                    <a:gd name="T2" fmla="*/ 380 w 1134"/>
                    <a:gd name="T3" fmla="*/ 156 h 1043"/>
                    <a:gd name="T4" fmla="*/ 730 w 1134"/>
                    <a:gd name="T5" fmla="*/ 0 h 1043"/>
                    <a:gd name="T6" fmla="*/ 0 60000 65536"/>
                    <a:gd name="T7" fmla="*/ 0 60000 65536"/>
                    <a:gd name="T8" fmla="*/ 0 60000 65536"/>
                    <a:gd name="T9" fmla="*/ 0 w 1134"/>
                    <a:gd name="T10" fmla="*/ 0 h 1043"/>
                    <a:gd name="T11" fmla="*/ 1134 w 1134"/>
                    <a:gd name="T12" fmla="*/ 1043 h 1043"/>
                  </a:gdLst>
                  <a:ahLst/>
                  <a:cxnLst>
                    <a:cxn ang="T6">
                      <a:pos x="T0" y="T1"/>
                    </a:cxn>
                    <a:cxn ang="T7">
                      <a:pos x="T2" y="T3"/>
                    </a:cxn>
                    <a:cxn ang="T8">
                      <a:pos x="T4" y="T5"/>
                    </a:cxn>
                  </a:cxnLst>
                  <a:rect l="T9" t="T10" r="T11" b="T12"/>
                  <a:pathLst>
                    <a:path w="1134" h="1043">
                      <a:moveTo>
                        <a:pt x="0" y="1043"/>
                      </a:moveTo>
                      <a:cubicBezTo>
                        <a:pt x="200" y="722"/>
                        <a:pt x="401" y="401"/>
                        <a:pt x="590" y="227"/>
                      </a:cubicBezTo>
                      <a:cubicBezTo>
                        <a:pt x="779" y="53"/>
                        <a:pt x="956" y="26"/>
                        <a:pt x="1134" y="0"/>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8" name="Freeform 28">
                  <a:extLst>
                    <a:ext uri="{FF2B5EF4-FFF2-40B4-BE49-F238E27FC236}">
                      <a16:creationId xmlns:a16="http://schemas.microsoft.com/office/drawing/2014/main" id="{1E5E56F6-F656-469A-92BF-0C560B0DA47E}"/>
                    </a:ext>
                  </a:extLst>
                </p:cNvPr>
                <p:cNvSpPr>
                  <a:spLocks/>
                </p:cNvSpPr>
                <p:nvPr/>
              </p:nvSpPr>
              <p:spPr bwMode="auto">
                <a:xfrm>
                  <a:off x="2934" y="1658"/>
                  <a:ext cx="349" cy="414"/>
                </a:xfrm>
                <a:custGeom>
                  <a:avLst/>
                  <a:gdLst>
                    <a:gd name="T0" fmla="*/ 0 w 363"/>
                    <a:gd name="T1" fmla="*/ 343 h 499"/>
                    <a:gd name="T2" fmla="*/ 252 w 363"/>
                    <a:gd name="T3" fmla="*/ 156 h 499"/>
                    <a:gd name="T4" fmla="*/ 336 w 363"/>
                    <a:gd name="T5" fmla="*/ 0 h 499"/>
                    <a:gd name="T6" fmla="*/ 0 60000 65536"/>
                    <a:gd name="T7" fmla="*/ 0 60000 65536"/>
                    <a:gd name="T8" fmla="*/ 0 60000 65536"/>
                    <a:gd name="T9" fmla="*/ 0 w 363"/>
                    <a:gd name="T10" fmla="*/ 0 h 499"/>
                    <a:gd name="T11" fmla="*/ 363 w 363"/>
                    <a:gd name="T12" fmla="*/ 499 h 499"/>
                  </a:gdLst>
                  <a:ahLst/>
                  <a:cxnLst>
                    <a:cxn ang="T6">
                      <a:pos x="T0" y="T1"/>
                    </a:cxn>
                    <a:cxn ang="T7">
                      <a:pos x="T2" y="T3"/>
                    </a:cxn>
                    <a:cxn ang="T8">
                      <a:pos x="T4" y="T5"/>
                    </a:cxn>
                  </a:cxnLst>
                  <a:rect l="T9" t="T10" r="T11" b="T12"/>
                  <a:pathLst>
                    <a:path w="363" h="499">
                      <a:moveTo>
                        <a:pt x="0" y="499"/>
                      </a:moveTo>
                      <a:cubicBezTo>
                        <a:pt x="106" y="404"/>
                        <a:pt x="212" y="310"/>
                        <a:pt x="272" y="227"/>
                      </a:cubicBezTo>
                      <a:cubicBezTo>
                        <a:pt x="332" y="144"/>
                        <a:pt x="347" y="72"/>
                        <a:pt x="363" y="0"/>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9" name="Freeform 29">
                  <a:extLst>
                    <a:ext uri="{FF2B5EF4-FFF2-40B4-BE49-F238E27FC236}">
                      <a16:creationId xmlns:a16="http://schemas.microsoft.com/office/drawing/2014/main" id="{89351CE0-5002-4B1C-A5B2-C4D2AB23AE14}"/>
                    </a:ext>
                  </a:extLst>
                </p:cNvPr>
                <p:cNvSpPr>
                  <a:spLocks/>
                </p:cNvSpPr>
                <p:nvPr/>
              </p:nvSpPr>
              <p:spPr bwMode="auto">
                <a:xfrm>
                  <a:off x="3302" y="1206"/>
                  <a:ext cx="1923" cy="417"/>
                </a:xfrm>
                <a:custGeom>
                  <a:avLst/>
                  <a:gdLst>
                    <a:gd name="T0" fmla="*/ 0 w 1995"/>
                    <a:gd name="T1" fmla="*/ 319 h 545"/>
                    <a:gd name="T2" fmla="*/ 548 w 1995"/>
                    <a:gd name="T3" fmla="*/ 54 h 545"/>
                    <a:gd name="T4" fmla="*/ 1854 w 1995"/>
                    <a:gd name="T5" fmla="*/ 1 h 545"/>
                    <a:gd name="T6" fmla="*/ 0 60000 65536"/>
                    <a:gd name="T7" fmla="*/ 0 60000 65536"/>
                    <a:gd name="T8" fmla="*/ 0 60000 65536"/>
                    <a:gd name="T9" fmla="*/ 0 w 1995"/>
                    <a:gd name="T10" fmla="*/ 0 h 545"/>
                    <a:gd name="T11" fmla="*/ 1995 w 1995"/>
                    <a:gd name="T12" fmla="*/ 545 h 545"/>
                  </a:gdLst>
                  <a:ahLst/>
                  <a:cxnLst>
                    <a:cxn ang="T6">
                      <a:pos x="T0" y="T1"/>
                    </a:cxn>
                    <a:cxn ang="T7">
                      <a:pos x="T2" y="T3"/>
                    </a:cxn>
                    <a:cxn ang="T8">
                      <a:pos x="T4" y="T5"/>
                    </a:cxn>
                  </a:cxnLst>
                  <a:rect l="T9" t="T10" r="T11" b="T12"/>
                  <a:pathLst>
                    <a:path w="1995" h="545">
                      <a:moveTo>
                        <a:pt x="0" y="545"/>
                      </a:moveTo>
                      <a:cubicBezTo>
                        <a:pt x="128" y="363"/>
                        <a:pt x="257" y="182"/>
                        <a:pt x="589" y="91"/>
                      </a:cubicBezTo>
                      <a:cubicBezTo>
                        <a:pt x="921" y="0"/>
                        <a:pt x="1761" y="16"/>
                        <a:pt x="1995" y="1"/>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grpSp>
        </p:grpSp>
      </p:grpSp>
      <p:grpSp>
        <p:nvGrpSpPr>
          <p:cNvPr id="81" name="グループ化 80">
            <a:extLst>
              <a:ext uri="{FF2B5EF4-FFF2-40B4-BE49-F238E27FC236}">
                <a16:creationId xmlns:a16="http://schemas.microsoft.com/office/drawing/2014/main" id="{0889309D-ED73-4912-AD18-A6B2694A7D23}"/>
              </a:ext>
            </a:extLst>
          </p:cNvPr>
          <p:cNvGrpSpPr/>
          <p:nvPr/>
        </p:nvGrpSpPr>
        <p:grpSpPr>
          <a:xfrm>
            <a:off x="1483555" y="3490829"/>
            <a:ext cx="6970522" cy="2180505"/>
            <a:chOff x="1776536" y="2889977"/>
            <a:chExt cx="7551399" cy="2480992"/>
          </a:xfrm>
        </p:grpSpPr>
        <p:sp>
          <p:nvSpPr>
            <p:cNvPr id="82" name="AutoShape 48">
              <a:extLst>
                <a:ext uri="{FF2B5EF4-FFF2-40B4-BE49-F238E27FC236}">
                  <a16:creationId xmlns:a16="http://schemas.microsoft.com/office/drawing/2014/main" id="{67A9E88B-AD0E-4F70-A12D-B80D105E42D9}"/>
                </a:ext>
              </a:extLst>
            </p:cNvPr>
            <p:cNvSpPr>
              <a:spLocks noChangeArrowheads="1"/>
            </p:cNvSpPr>
            <p:nvPr/>
          </p:nvSpPr>
          <p:spPr bwMode="auto">
            <a:xfrm>
              <a:off x="6787828" y="3276822"/>
              <a:ext cx="2540107" cy="590339"/>
            </a:xfrm>
            <a:prstGeom prst="wedgeRoundRectCallout">
              <a:avLst>
                <a:gd name="adj1" fmla="val -50840"/>
                <a:gd name="adj2" fmla="val 109519"/>
                <a:gd name="adj3" fmla="val 16667"/>
              </a:avLst>
            </a:prstGeom>
            <a:solidFill>
              <a:srgbClr val="FF6600"/>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ct val="0"/>
                </a:spcBef>
                <a:buFont typeface="Arial" panose="020B0604020202020204" pitchFamily="34" charset="0"/>
                <a:buNone/>
                <a:defRPr/>
              </a:pPr>
              <a:r>
                <a:rPr kumimoji="0" lang="en-US" altLang="ja-JP" sz="2000" b="1" dirty="0">
                  <a:solidFill>
                    <a:srgbClr val="FFFFFF"/>
                  </a:solidFill>
                  <a:latin typeface="BIZ UDPゴシック" panose="020B0400000000000000" pitchFamily="50" charset="-128"/>
                  <a:ea typeface="BIZ UDPゴシック" panose="020B0400000000000000" pitchFamily="50" charset="-128"/>
                </a:rPr>
                <a:t>BPSD</a:t>
              </a:r>
              <a:r>
                <a:rPr kumimoji="0" lang="ja-JP" altLang="en-US" sz="2000" b="1" dirty="0">
                  <a:solidFill>
                    <a:srgbClr val="FFFFFF"/>
                  </a:solidFill>
                  <a:latin typeface="BIZ UDPゴシック" panose="020B0400000000000000" pitchFamily="50" charset="-128"/>
                  <a:ea typeface="BIZ UDPゴシック" panose="020B0400000000000000" pitchFamily="50" charset="-128"/>
                </a:rPr>
                <a:t>の出現頻度</a:t>
              </a:r>
            </a:p>
          </p:txBody>
        </p:sp>
        <p:grpSp>
          <p:nvGrpSpPr>
            <p:cNvPr id="83" name="グループ化 59">
              <a:extLst>
                <a:ext uri="{FF2B5EF4-FFF2-40B4-BE49-F238E27FC236}">
                  <a16:creationId xmlns:a16="http://schemas.microsoft.com/office/drawing/2014/main" id="{100E91EB-788F-42DB-B5FA-0E8D2B23A2C8}"/>
                </a:ext>
              </a:extLst>
            </p:cNvPr>
            <p:cNvGrpSpPr>
              <a:grpSpLocks/>
            </p:cNvGrpSpPr>
            <p:nvPr/>
          </p:nvGrpSpPr>
          <p:grpSpPr bwMode="auto">
            <a:xfrm>
              <a:off x="1776536" y="2889977"/>
              <a:ext cx="7087347" cy="2480992"/>
              <a:chOff x="1122363" y="2858539"/>
              <a:chExt cx="7185024" cy="2514677"/>
            </a:xfrm>
          </p:grpSpPr>
          <p:grpSp>
            <p:nvGrpSpPr>
              <p:cNvPr id="84" name="Group 30">
                <a:extLst>
                  <a:ext uri="{FF2B5EF4-FFF2-40B4-BE49-F238E27FC236}">
                    <a16:creationId xmlns:a16="http://schemas.microsoft.com/office/drawing/2014/main" id="{A0F8F645-6786-4FE8-92DE-F98D4D1AD0F5}"/>
                  </a:ext>
                </a:extLst>
              </p:cNvPr>
              <p:cNvGrpSpPr>
                <a:grpSpLocks/>
              </p:cNvGrpSpPr>
              <p:nvPr/>
            </p:nvGrpSpPr>
            <p:grpSpPr bwMode="auto">
              <a:xfrm>
                <a:off x="1122363" y="3499969"/>
                <a:ext cx="2058988" cy="1196976"/>
                <a:chOff x="707" y="2195"/>
                <a:chExt cx="1297" cy="754"/>
              </a:xfrm>
              <a:noFill/>
            </p:grpSpPr>
            <p:sp>
              <p:nvSpPr>
                <p:cNvPr id="87" name="Freeform 31">
                  <a:extLst>
                    <a:ext uri="{FF2B5EF4-FFF2-40B4-BE49-F238E27FC236}">
                      <a16:creationId xmlns:a16="http://schemas.microsoft.com/office/drawing/2014/main" id="{A7AAC4C6-9AEB-4661-9C0C-1A2F2353ED4B}"/>
                    </a:ext>
                  </a:extLst>
                </p:cNvPr>
                <p:cNvSpPr>
                  <a:spLocks/>
                </p:cNvSpPr>
                <p:nvPr/>
              </p:nvSpPr>
              <p:spPr bwMode="auto">
                <a:xfrm>
                  <a:off x="707" y="2516"/>
                  <a:ext cx="556" cy="433"/>
                </a:xfrm>
                <a:custGeom>
                  <a:avLst/>
                  <a:gdLst>
                    <a:gd name="T0" fmla="*/ 0 w 680"/>
                    <a:gd name="T1" fmla="*/ 376 h 499"/>
                    <a:gd name="T2" fmla="*/ 212 w 680"/>
                    <a:gd name="T3" fmla="*/ 69 h 499"/>
                    <a:gd name="T4" fmla="*/ 455 w 680"/>
                    <a:gd name="T5" fmla="*/ 0 h 499"/>
                    <a:gd name="T6" fmla="*/ 0 60000 65536"/>
                    <a:gd name="T7" fmla="*/ 0 60000 65536"/>
                    <a:gd name="T8" fmla="*/ 0 60000 65536"/>
                    <a:gd name="T9" fmla="*/ 0 w 680"/>
                    <a:gd name="T10" fmla="*/ 0 h 499"/>
                    <a:gd name="T11" fmla="*/ 680 w 680"/>
                    <a:gd name="T12" fmla="*/ 499 h 499"/>
                  </a:gdLst>
                  <a:ahLst/>
                  <a:cxnLst>
                    <a:cxn ang="T6">
                      <a:pos x="T0" y="T1"/>
                    </a:cxn>
                    <a:cxn ang="T7">
                      <a:pos x="T2" y="T3"/>
                    </a:cxn>
                    <a:cxn ang="T8">
                      <a:pos x="T4" y="T5"/>
                    </a:cxn>
                  </a:cxnLst>
                  <a:rect l="T9" t="T10" r="T11" b="T12"/>
                  <a:pathLst>
                    <a:path w="680" h="499">
                      <a:moveTo>
                        <a:pt x="0" y="499"/>
                      </a:moveTo>
                      <a:cubicBezTo>
                        <a:pt x="102" y="336"/>
                        <a:pt x="204" y="174"/>
                        <a:pt x="317" y="91"/>
                      </a:cubicBezTo>
                      <a:cubicBezTo>
                        <a:pt x="430" y="8"/>
                        <a:pt x="555" y="4"/>
                        <a:pt x="680" y="0"/>
                      </a:cubicBezTo>
                    </a:path>
                  </a:pathLst>
                </a:custGeom>
                <a:grpFill/>
                <a:ln w="57150">
                  <a:solidFill>
                    <a:srgbClr val="FF6600"/>
                  </a:solidFill>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8" name="Freeform 32">
                  <a:extLst>
                    <a:ext uri="{FF2B5EF4-FFF2-40B4-BE49-F238E27FC236}">
                      <a16:creationId xmlns:a16="http://schemas.microsoft.com/office/drawing/2014/main" id="{816BC179-E78A-4D2D-85C8-E6FB484EA47D}"/>
                    </a:ext>
                  </a:extLst>
                </p:cNvPr>
                <p:cNvSpPr>
                  <a:spLocks/>
                </p:cNvSpPr>
                <p:nvPr/>
              </p:nvSpPr>
              <p:spPr bwMode="auto">
                <a:xfrm>
                  <a:off x="1262" y="2195"/>
                  <a:ext cx="742" cy="374"/>
                </a:xfrm>
                <a:custGeom>
                  <a:avLst/>
                  <a:gdLst>
                    <a:gd name="T0" fmla="*/ 0 w 907"/>
                    <a:gd name="T1" fmla="*/ 252 h 476"/>
                    <a:gd name="T2" fmla="*/ 394 w 907"/>
                    <a:gd name="T3" fmla="*/ 252 h 476"/>
                    <a:gd name="T4" fmla="*/ 607 w 907"/>
                    <a:gd name="T5" fmla="*/ 0 h 476"/>
                    <a:gd name="T6" fmla="*/ 0 60000 65536"/>
                    <a:gd name="T7" fmla="*/ 0 60000 65536"/>
                    <a:gd name="T8" fmla="*/ 0 60000 65536"/>
                    <a:gd name="T9" fmla="*/ 0 w 907"/>
                    <a:gd name="T10" fmla="*/ 0 h 476"/>
                    <a:gd name="T11" fmla="*/ 907 w 907"/>
                    <a:gd name="T12" fmla="*/ 476 h 476"/>
                  </a:gdLst>
                  <a:ahLst/>
                  <a:cxnLst>
                    <a:cxn ang="T6">
                      <a:pos x="T0" y="T1"/>
                    </a:cxn>
                    <a:cxn ang="T7">
                      <a:pos x="T2" y="T3"/>
                    </a:cxn>
                    <a:cxn ang="T8">
                      <a:pos x="T4" y="T5"/>
                    </a:cxn>
                  </a:cxnLst>
                  <a:rect l="T9" t="T10" r="T11" b="T12"/>
                  <a:pathLst>
                    <a:path w="907" h="476">
                      <a:moveTo>
                        <a:pt x="0" y="408"/>
                      </a:moveTo>
                      <a:cubicBezTo>
                        <a:pt x="219" y="442"/>
                        <a:pt x="438" y="476"/>
                        <a:pt x="589" y="408"/>
                      </a:cubicBezTo>
                      <a:cubicBezTo>
                        <a:pt x="740" y="340"/>
                        <a:pt x="823" y="170"/>
                        <a:pt x="907" y="0"/>
                      </a:cubicBezTo>
                    </a:path>
                  </a:pathLst>
                </a:custGeom>
                <a:grpFill/>
                <a:ln w="57150">
                  <a:solidFill>
                    <a:srgbClr val="FF6600"/>
                  </a:solidFill>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grpSp>
          <p:sp>
            <p:nvSpPr>
              <p:cNvPr id="85" name="Freeform 35">
                <a:extLst>
                  <a:ext uri="{FF2B5EF4-FFF2-40B4-BE49-F238E27FC236}">
                    <a16:creationId xmlns:a16="http://schemas.microsoft.com/office/drawing/2014/main" id="{76C9EB95-2804-45F2-92E2-C44259C5EFB1}"/>
                  </a:ext>
                </a:extLst>
              </p:cNvPr>
              <p:cNvSpPr>
                <a:spLocks/>
              </p:cNvSpPr>
              <p:nvPr/>
            </p:nvSpPr>
            <p:spPr bwMode="auto">
              <a:xfrm>
                <a:off x="5371786" y="3353915"/>
                <a:ext cx="2935601" cy="2019301"/>
              </a:xfrm>
              <a:custGeom>
                <a:avLst/>
                <a:gdLst>
                  <a:gd name="T0" fmla="*/ 0 w 1950"/>
                  <a:gd name="T1" fmla="*/ 0 h 1383"/>
                  <a:gd name="T2" fmla="*/ 2147483646 w 1950"/>
                  <a:gd name="T3" fmla="*/ 2147483646 h 1383"/>
                  <a:gd name="T4" fmla="*/ 2147483646 w 1950"/>
                  <a:gd name="T5" fmla="*/ 2147483646 h 1383"/>
                  <a:gd name="T6" fmla="*/ 2147483646 w 1950"/>
                  <a:gd name="T7" fmla="*/ 2147483646 h 1383"/>
                  <a:gd name="T8" fmla="*/ 0 60000 65536"/>
                  <a:gd name="T9" fmla="*/ 0 60000 65536"/>
                  <a:gd name="T10" fmla="*/ 0 60000 65536"/>
                  <a:gd name="T11" fmla="*/ 0 60000 65536"/>
                  <a:gd name="T12" fmla="*/ 0 w 1950"/>
                  <a:gd name="T13" fmla="*/ 0 h 1383"/>
                  <a:gd name="T14" fmla="*/ 1950 w 1950"/>
                  <a:gd name="T15" fmla="*/ 1383 h 1383"/>
                </a:gdLst>
                <a:ahLst/>
                <a:cxnLst>
                  <a:cxn ang="T8">
                    <a:pos x="T0" y="T1"/>
                  </a:cxn>
                  <a:cxn ang="T9">
                    <a:pos x="T2" y="T3"/>
                  </a:cxn>
                  <a:cxn ang="T10">
                    <a:pos x="T4" y="T5"/>
                  </a:cxn>
                  <a:cxn ang="T11">
                    <a:pos x="T6" y="T7"/>
                  </a:cxn>
                </a:cxnLst>
                <a:rect l="T12" t="T13" r="T14" b="T15"/>
                <a:pathLst>
                  <a:path w="1950" h="1383">
                    <a:moveTo>
                      <a:pt x="0" y="0"/>
                    </a:moveTo>
                    <a:cubicBezTo>
                      <a:pt x="215" y="234"/>
                      <a:pt x="431" y="469"/>
                      <a:pt x="680" y="681"/>
                    </a:cubicBezTo>
                    <a:cubicBezTo>
                      <a:pt x="929" y="893"/>
                      <a:pt x="1285" y="1157"/>
                      <a:pt x="1497" y="1270"/>
                    </a:cubicBezTo>
                    <a:cubicBezTo>
                      <a:pt x="1709" y="1383"/>
                      <a:pt x="1875" y="1346"/>
                      <a:pt x="1950" y="1361"/>
                    </a:cubicBezTo>
                  </a:path>
                </a:pathLst>
              </a:custGeom>
              <a:noFill/>
              <a:ln w="57150">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sp>
            <p:nvSpPr>
              <p:cNvPr id="86" name="Freeform 34">
                <a:extLst>
                  <a:ext uri="{FF2B5EF4-FFF2-40B4-BE49-F238E27FC236}">
                    <a16:creationId xmlns:a16="http://schemas.microsoft.com/office/drawing/2014/main" id="{3817033A-7E72-49BE-8B14-95AF4ECF7AF1}"/>
                  </a:ext>
                </a:extLst>
              </p:cNvPr>
              <p:cNvSpPr>
                <a:spLocks/>
              </p:cNvSpPr>
              <p:nvPr/>
            </p:nvSpPr>
            <p:spPr bwMode="auto">
              <a:xfrm rot="21369041">
                <a:off x="3131648" y="2858539"/>
                <a:ext cx="2226308" cy="592104"/>
              </a:xfrm>
              <a:custGeom>
                <a:avLst/>
                <a:gdLst>
                  <a:gd name="T0" fmla="*/ 0 w 1406"/>
                  <a:gd name="T1" fmla="*/ 2147483646 h 415"/>
                  <a:gd name="T2" fmla="*/ 2147483646 w 1406"/>
                  <a:gd name="T3" fmla="*/ 2147483646 h 415"/>
                  <a:gd name="T4" fmla="*/ 2147483646 w 1406"/>
                  <a:gd name="T5" fmla="*/ 2147483646 h 415"/>
                  <a:gd name="T6" fmla="*/ 2147483646 w 1406"/>
                  <a:gd name="T7" fmla="*/ 2147483646 h 415"/>
                  <a:gd name="T8" fmla="*/ 2147483646 w 1406"/>
                  <a:gd name="T9" fmla="*/ 2147483646 h 415"/>
                  <a:gd name="T10" fmla="*/ 2147483646 w 1406"/>
                  <a:gd name="T11" fmla="*/ 2147483646 h 415"/>
                  <a:gd name="T12" fmla="*/ 2147483646 w 1406"/>
                  <a:gd name="T13" fmla="*/ 2147483646 h 415"/>
                  <a:gd name="T14" fmla="*/ 2147483646 w 1406"/>
                  <a:gd name="T15" fmla="*/ 2147483646 h 415"/>
                  <a:gd name="T16" fmla="*/ 2147483646 w 1406"/>
                  <a:gd name="T17" fmla="*/ 2147483646 h 415"/>
                  <a:gd name="T18" fmla="*/ 2147483646 w 1406"/>
                  <a:gd name="T19" fmla="*/ 2147483646 h 4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6"/>
                  <a:gd name="T31" fmla="*/ 0 h 415"/>
                  <a:gd name="T32" fmla="*/ 1406 w 1406"/>
                  <a:gd name="T33" fmla="*/ 415 h 4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6" h="415">
                    <a:moveTo>
                      <a:pt x="0" y="415"/>
                    </a:moveTo>
                    <a:cubicBezTo>
                      <a:pt x="45" y="358"/>
                      <a:pt x="91" y="302"/>
                      <a:pt x="136" y="279"/>
                    </a:cubicBezTo>
                    <a:cubicBezTo>
                      <a:pt x="181" y="256"/>
                      <a:pt x="227" y="286"/>
                      <a:pt x="272" y="279"/>
                    </a:cubicBezTo>
                    <a:cubicBezTo>
                      <a:pt x="317" y="272"/>
                      <a:pt x="363" y="234"/>
                      <a:pt x="408" y="234"/>
                    </a:cubicBezTo>
                    <a:cubicBezTo>
                      <a:pt x="453" y="234"/>
                      <a:pt x="499" y="279"/>
                      <a:pt x="544" y="279"/>
                    </a:cubicBezTo>
                    <a:cubicBezTo>
                      <a:pt x="589" y="279"/>
                      <a:pt x="642" y="264"/>
                      <a:pt x="680" y="234"/>
                    </a:cubicBezTo>
                    <a:cubicBezTo>
                      <a:pt x="718" y="204"/>
                      <a:pt x="718" y="136"/>
                      <a:pt x="771" y="98"/>
                    </a:cubicBezTo>
                    <a:cubicBezTo>
                      <a:pt x="824" y="60"/>
                      <a:pt x="914" y="0"/>
                      <a:pt x="997" y="7"/>
                    </a:cubicBezTo>
                    <a:cubicBezTo>
                      <a:pt x="1080" y="14"/>
                      <a:pt x="1202" y="75"/>
                      <a:pt x="1270" y="143"/>
                    </a:cubicBezTo>
                    <a:cubicBezTo>
                      <a:pt x="1338" y="211"/>
                      <a:pt x="1372" y="313"/>
                      <a:pt x="1406" y="415"/>
                    </a:cubicBezTo>
                  </a:path>
                </a:pathLst>
              </a:custGeom>
              <a:noFill/>
              <a:ln w="57150">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grpSp>
      </p:grpSp>
      <p:sp>
        <p:nvSpPr>
          <p:cNvPr id="5" name="Rectangle 4">
            <a:extLst>
              <a:ext uri="{FF2B5EF4-FFF2-40B4-BE49-F238E27FC236}">
                <a16:creationId xmlns:a16="http://schemas.microsoft.com/office/drawing/2014/main" id="{1DD444E3-299B-43D3-A30D-B8BB2A89F891}"/>
              </a:ext>
            </a:extLst>
          </p:cNvPr>
          <p:cNvSpPr>
            <a:spLocks noChangeArrowheads="1"/>
          </p:cNvSpPr>
          <p:nvPr/>
        </p:nvSpPr>
        <p:spPr bwMode="auto">
          <a:xfrm>
            <a:off x="1626020" y="91535"/>
            <a:ext cx="6271675" cy="549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FontTx/>
              <a:buNone/>
              <a:defRPr/>
            </a:pPr>
            <a:r>
              <a:rPr lang="ja-JP" altLang="en-US" sz="3000" b="1" dirty="0">
                <a:solidFill>
                  <a:srgbClr val="FFFFFF"/>
                </a:solidFill>
                <a:latin typeface="BIZ UDPゴシック" panose="020B0400000000000000" pitchFamily="50" charset="-128"/>
                <a:ea typeface="BIZ UDPゴシック" panose="020B0400000000000000" pitchFamily="50" charset="-128"/>
              </a:rPr>
              <a:t>認知症の経過 </a:t>
            </a:r>
            <a:r>
              <a:rPr lang="en-US" altLang="ja-JP" sz="2400" b="1" dirty="0">
                <a:solidFill>
                  <a:srgbClr val="FFFFFF"/>
                </a:solidFill>
                <a:latin typeface="BIZ UDPゴシック" panose="020B0400000000000000" pitchFamily="50" charset="-128"/>
                <a:ea typeface="BIZ UDPゴシック" panose="020B0400000000000000" pitchFamily="50" charset="-128"/>
              </a:rPr>
              <a:t>(</a:t>
            </a:r>
            <a:r>
              <a:rPr lang="ja-JP" altLang="en-US" sz="2400" b="1" dirty="0">
                <a:solidFill>
                  <a:srgbClr val="FFFFFF"/>
                </a:solidFill>
                <a:latin typeface="BIZ UDPゴシック" panose="020B0400000000000000" pitchFamily="50" charset="-128"/>
                <a:ea typeface="BIZ UDPゴシック" panose="020B0400000000000000" pitchFamily="50" charset="-128"/>
              </a:rPr>
              <a:t>変性疾患の場合）</a:t>
            </a:r>
            <a:endParaRPr lang="en-US" altLang="ja-JP" sz="2400" b="1" dirty="0">
              <a:solidFill>
                <a:srgbClr val="FFFFFF"/>
              </a:solidFill>
              <a:latin typeface="BIZ UDPゴシック" panose="020B0400000000000000" pitchFamily="50" charset="-128"/>
              <a:ea typeface="BIZ UDPゴシック" panose="020B0400000000000000" pitchFamily="50" charset="-128"/>
            </a:endParaRPr>
          </a:p>
        </p:txBody>
      </p:sp>
      <p:sp>
        <p:nvSpPr>
          <p:cNvPr id="7" name="Rectangle 4">
            <a:extLst>
              <a:ext uri="{FF2B5EF4-FFF2-40B4-BE49-F238E27FC236}">
                <a16:creationId xmlns:a16="http://schemas.microsoft.com/office/drawing/2014/main" id="{A306AAB1-BA18-4150-9829-B4F630DF2D00}"/>
              </a:ext>
            </a:extLst>
          </p:cNvPr>
          <p:cNvSpPr>
            <a:spLocks noChangeArrowheads="1"/>
          </p:cNvSpPr>
          <p:nvPr/>
        </p:nvSpPr>
        <p:spPr bwMode="auto">
          <a:xfrm>
            <a:off x="159724" y="944290"/>
            <a:ext cx="8824552" cy="549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FontTx/>
              <a:buNone/>
              <a:defRPr/>
            </a:pPr>
            <a:r>
              <a:rPr lang="ja-JP" altLang="en-US" sz="2215" b="1" dirty="0">
                <a:solidFill>
                  <a:srgbClr val="000000"/>
                </a:solidFill>
                <a:latin typeface="BIZ UDPゴシック" panose="020B0400000000000000" pitchFamily="50" charset="-128"/>
                <a:ea typeface="BIZ UDPゴシック" panose="020B0400000000000000" pitchFamily="50" charset="-128"/>
              </a:rPr>
              <a:t>認知症の進行とともに状態は変化する</a:t>
            </a:r>
          </a:p>
        </p:txBody>
      </p:sp>
      <p:sp>
        <p:nvSpPr>
          <p:cNvPr id="39" name="テキスト ボックス 6">
            <a:extLst>
              <a:ext uri="{FF2B5EF4-FFF2-40B4-BE49-F238E27FC236}">
                <a16:creationId xmlns:a16="http://schemas.microsoft.com/office/drawing/2014/main" id="{FD8C0B60-E6DF-442A-8E6E-EF335352B926}"/>
              </a:ext>
            </a:extLst>
          </p:cNvPr>
          <p:cNvSpPr txBox="1"/>
          <p:nvPr/>
        </p:nvSpPr>
        <p:spPr>
          <a:xfrm>
            <a:off x="0" y="709318"/>
            <a:ext cx="1272209"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5〕</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22840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9"/>
          <p:cNvGraphicFramePr>
            <a:graphicFrameLocks noGrp="1"/>
          </p:cNvGraphicFramePr>
          <p:nvPr>
            <p:extLst>
              <p:ext uri="{D42A27DB-BD31-4B8C-83A1-F6EECF244321}">
                <p14:modId xmlns:p14="http://schemas.microsoft.com/office/powerpoint/2010/main" val="2608647216"/>
              </p:ext>
            </p:extLst>
          </p:nvPr>
        </p:nvGraphicFramePr>
        <p:xfrm>
          <a:off x="168158" y="1162548"/>
          <a:ext cx="8773897" cy="4951129"/>
        </p:xfrm>
        <a:graphic>
          <a:graphicData uri="http://schemas.openxmlformats.org/drawingml/2006/table">
            <a:tbl>
              <a:tblPr/>
              <a:tblGrid>
                <a:gridCol w="1519992">
                  <a:extLst>
                    <a:ext uri="{9D8B030D-6E8A-4147-A177-3AD203B41FA5}">
                      <a16:colId xmlns:a16="http://schemas.microsoft.com/office/drawing/2014/main" val="20000"/>
                    </a:ext>
                  </a:extLst>
                </a:gridCol>
                <a:gridCol w="1791462">
                  <a:extLst>
                    <a:ext uri="{9D8B030D-6E8A-4147-A177-3AD203B41FA5}">
                      <a16:colId xmlns:a16="http://schemas.microsoft.com/office/drawing/2014/main" val="20001"/>
                    </a:ext>
                  </a:extLst>
                </a:gridCol>
                <a:gridCol w="1791462">
                  <a:extLst>
                    <a:ext uri="{9D8B030D-6E8A-4147-A177-3AD203B41FA5}">
                      <a16:colId xmlns:a16="http://schemas.microsoft.com/office/drawing/2014/main" val="20002"/>
                    </a:ext>
                  </a:extLst>
                </a:gridCol>
                <a:gridCol w="1791462">
                  <a:extLst>
                    <a:ext uri="{9D8B030D-6E8A-4147-A177-3AD203B41FA5}">
                      <a16:colId xmlns:a16="http://schemas.microsoft.com/office/drawing/2014/main" val="20003"/>
                    </a:ext>
                  </a:extLst>
                </a:gridCol>
                <a:gridCol w="144379">
                  <a:extLst>
                    <a:ext uri="{9D8B030D-6E8A-4147-A177-3AD203B41FA5}">
                      <a16:colId xmlns:a16="http://schemas.microsoft.com/office/drawing/2014/main" val="4183672730"/>
                    </a:ext>
                  </a:extLst>
                </a:gridCol>
                <a:gridCol w="1735140">
                  <a:extLst>
                    <a:ext uri="{9D8B030D-6E8A-4147-A177-3AD203B41FA5}">
                      <a16:colId xmlns:a16="http://schemas.microsoft.com/office/drawing/2014/main" val="20004"/>
                    </a:ext>
                  </a:extLst>
                </a:gridCol>
              </a:tblGrid>
              <a:tr h="548743">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薬剤　</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ドネペジル</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ガランタミン</a:t>
                      </a:r>
                      <a:endParaRPr kumimoji="1" lang="ja-JP" altLang="en-US" sz="17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リバスチグミン</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ctr" latinLnBrk="0" hangingPunct="1">
                        <a:lnSpc>
                          <a:spcPct val="105000"/>
                        </a:lnSpc>
                        <a:spcBef>
                          <a:spcPct val="50000"/>
                        </a:spcBef>
                        <a:spcAft>
                          <a:spcPct val="50000"/>
                        </a:spcAft>
                        <a:buClrTx/>
                        <a:buSzTx/>
                        <a:buFontTx/>
                        <a:buNone/>
                        <a:tabLst/>
                      </a:pPr>
                      <a:endParaRPr kumimoji="1" lang="ja-JP" altLang="en-US" sz="17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メマンチン</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0"/>
                  </a:ext>
                </a:extLst>
              </a:tr>
              <a:tr h="4910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分類</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5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ピペリジン系</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5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アルカロイド系</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5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カルバメート系</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1" lang="en-US" altLang="ja-JP" sz="15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アマンタジン誘導体</a:t>
                      </a:r>
                      <a:endParaRPr kumimoji="1" lang="en-US" altLang="ja-JP" sz="14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1"/>
                  </a:ext>
                </a:extLst>
              </a:tr>
              <a:tr h="1416606">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作用機序</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ChE</a:t>
                      </a:r>
                      <a:r>
                        <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阻害</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ChE</a:t>
                      </a: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阻害</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ニコチン性アセチルコリン受容体</a:t>
                      </a:r>
                      <a:r>
                        <a:rPr kumimoji="1" lang="en-US"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en-US" altLang="ja-JP" sz="1100" b="0"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rPr>
                        <a:t>nAChR</a:t>
                      </a:r>
                      <a:r>
                        <a:rPr kumimoji="1" lang="en-US"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ja-JP" altLang="en-US" sz="1100" b="0"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rPr>
                        <a:t>への</a:t>
                      </a: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アロステリック増強作用</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ChE</a:t>
                      </a: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阻害</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ブチリルコリンエステラーゼ</a:t>
                      </a:r>
                      <a:r>
                        <a:rPr kumimoji="1" lang="en-US"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en-US" altLang="ja-JP" sz="1100" b="0"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rPr>
                        <a:t>BuChE</a:t>
                      </a:r>
                      <a:r>
                        <a:rPr kumimoji="1" lang="en-US"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阻害作用</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1" lang="en-US" altLang="ja-JP"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en-US" altLang="ja-JP"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NMDA</a:t>
                      </a:r>
                      <a:endParaRPr kumimoji="1" lang="en-US"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受容体阻害</a:t>
                      </a:r>
                      <a:endParaRPr kumimoji="1" lang="en-US" altLang="ja-JP"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2"/>
                  </a:ext>
                </a:extLst>
              </a:tr>
              <a:tr h="464001">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用量</a:t>
                      </a: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日</a:t>
                      </a: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5-10</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16-24</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4.5-18</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10-20</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3"/>
                  </a:ext>
                </a:extLst>
              </a:tr>
              <a:tr h="464001">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用法</a:t>
                      </a: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日</a:t>
                      </a:r>
                      <a:r>
                        <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1</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回</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2</a:t>
                      </a:r>
                      <a:r>
                        <a:rPr kumimoji="1" lang="ja-JP" altLang="en-US"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回</a:t>
                      </a:r>
                      <a:endParaRPr kumimoji="1" lang="en-US"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a:t>
                      </a:r>
                      <a:r>
                        <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回</a:t>
                      </a:r>
                      <a:endPar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a:t>
                      </a:r>
                      <a:r>
                        <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回</a:t>
                      </a:r>
                      <a:endPar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4"/>
                  </a:ext>
                </a:extLst>
              </a:tr>
              <a:tr h="793508">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代謝</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肝臓</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r>
                        <a:rPr kumimoji="1" lang="en-US" altLang="ja-JP"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CYP3A4</a:t>
                      </a: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r>
                        <a:rPr kumimoji="1" lang="en-US" altLang="ja-JP"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2D6</a:t>
                      </a: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肝臓</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r>
                        <a:rPr kumimoji="1" lang="en-US" altLang="ja-JP"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CYP2D6</a:t>
                      </a: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r>
                        <a:rPr kumimoji="1" lang="en-US" altLang="ja-JP"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3A4</a:t>
                      </a:r>
                      <a:r>
                        <a:rPr kumimoji="1" lang="ja-JP" altLang="en-US" sz="13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腎排泄</a:t>
                      </a:r>
                      <a:endPar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腎排泄</a:t>
                      </a:r>
                      <a:endParaRPr kumimoji="1" lang="ja-JP" altLang="en-US" sz="17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8"/>
                  </a:ext>
                </a:extLst>
              </a:tr>
              <a:tr h="773207">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5000"/>
                        </a:lnSpc>
                        <a:spcBef>
                          <a:spcPct val="50000"/>
                        </a:spcBef>
                        <a:spcAft>
                          <a:spcPct val="5000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剤形の種類</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錠剤、</a:t>
                      </a:r>
                      <a:r>
                        <a:rPr kumimoji="1" lang="en-US" altLang="ja-JP"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OD</a:t>
                      </a:r>
                      <a:r>
                        <a:rPr kumimoji="1" lang="ja-JP" altLang="en-US"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錠、細粒、</a:t>
                      </a:r>
                      <a:endParaRPr kumimoji="1" lang="en-US" altLang="ja-JP"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ドライシロップ、ゼリー等</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錠剤、</a:t>
                      </a:r>
                      <a:r>
                        <a:rPr kumimoji="1" lang="en-US" altLang="zh-TW"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OD</a:t>
                      </a:r>
                      <a:r>
                        <a:rPr kumimoji="1" lang="zh-TW"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a:t>
                      </a:r>
                      <a:endParaRPr kumimoji="1" lang="en-US" altLang="zh-TW"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TW"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内用液</a:t>
                      </a:r>
                      <a:endPar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貼付剤</a:t>
                      </a:r>
                      <a:endParaRPr kumimoji="1" lang="en-US" altLang="ja-JP" sz="17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1DFD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lvl1pPr marL="0" algn="l" defTabSz="742950" rtl="0" eaLnBrk="0" latinLnBrk="0" hangingPunct="0">
                        <a:defRPr kumimoji="1" sz="2800" kern="1200">
                          <a:solidFill>
                            <a:schemeClr val="tx1"/>
                          </a:solidFill>
                          <a:latin typeface="Arial" panose="020B0604020202020204" pitchFamily="34" charset="0"/>
                          <a:ea typeface="ＭＳ Ｐゴシック" panose="020B0600070205080204" pitchFamily="50" charset="-128"/>
                        </a:defRPr>
                      </a:lvl1pPr>
                      <a:lvl2pPr marL="742950" indent="-285750" algn="l" defTabSz="742950" rtl="0" eaLnBrk="0" latinLnBrk="0" hangingPunct="0">
                        <a:defRPr kumimoji="1" sz="2400" kern="1200">
                          <a:solidFill>
                            <a:schemeClr val="tx1"/>
                          </a:solidFill>
                          <a:latin typeface="Arial" panose="020B0604020202020204" pitchFamily="34" charset="0"/>
                          <a:ea typeface="ＭＳ Ｐゴシック" panose="020B0600070205080204" pitchFamily="50" charset="-128"/>
                        </a:defRPr>
                      </a:lvl2pPr>
                      <a:lvl3pPr marL="1143000" indent="-228600" algn="l" defTabSz="742950" rtl="0" eaLnBrk="0" latinLnBrk="0" hangingPunct="0">
                        <a:defRPr kumimoji="1" sz="2000" kern="1200">
                          <a:solidFill>
                            <a:schemeClr val="tx1"/>
                          </a:solidFill>
                          <a:latin typeface="Arial" panose="020B0604020202020204" pitchFamily="34" charset="0"/>
                          <a:ea typeface="ＭＳ Ｐゴシック" panose="020B0600070205080204" pitchFamily="50" charset="-128"/>
                        </a:defRPr>
                      </a:lvl3pPr>
                      <a:lvl4pPr marL="16002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4pPr>
                      <a:lvl5pPr marL="2057400" indent="-228600" algn="l" defTabSz="742950" rtl="0" eaLnBrk="0" latinLnBrk="0" hangingPunct="0">
                        <a:defRPr kumimoji="1" sz="1463" kern="1200">
                          <a:solidFill>
                            <a:schemeClr val="tx1"/>
                          </a:solidFill>
                          <a:latin typeface="Arial" panose="020B0604020202020204" pitchFamily="34" charset="0"/>
                          <a:ea typeface="ＭＳ Ｐゴシック" panose="020B0600070205080204" pitchFamily="50" charset="-128"/>
                        </a:defRPr>
                      </a:lvl5pPr>
                      <a:lvl6pPr marL="25146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6pPr>
                      <a:lvl7pPr marL="29718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7pPr>
                      <a:lvl8pPr marL="34290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8pPr>
                      <a:lvl9pPr marL="3886200" indent="-228600" algn="l" defTabSz="742950" rtl="0" eaLnBrk="0" fontAlgn="base" latinLnBrk="0" hangingPunct="0">
                        <a:spcBef>
                          <a:spcPct val="20000"/>
                        </a:spcBef>
                        <a:spcAft>
                          <a:spcPct val="0"/>
                        </a:spcAft>
                        <a:defRPr kumimoji="1" sz="1463" kern="12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錠剤、</a:t>
                      </a:r>
                      <a:r>
                        <a:rPr kumimoji="1" lang="en-US" altLang="ja-JP"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OD</a:t>
                      </a:r>
                      <a:r>
                        <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錠、</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ドライシロツプ</a:t>
                      </a:r>
                    </a:p>
                  </a:txBody>
                  <a:tcPr marL="6860" marR="6860" marT="686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EDA"/>
                    </a:solidFill>
                  </a:tcPr>
                </a:tc>
                <a:extLst>
                  <a:ext uri="{0D108BD9-81ED-4DB2-BD59-A6C34878D82A}">
                    <a16:rowId xmlns:a16="http://schemas.microsoft.com/office/drawing/2014/main" val="10009"/>
                  </a:ext>
                </a:extLst>
              </a:tr>
            </a:tbl>
          </a:graphicData>
        </a:graphic>
      </p:graphicFrame>
      <p:sp>
        <p:nvSpPr>
          <p:cNvPr id="264258" name="Rectangle 59"/>
          <p:cNvSpPr>
            <a:spLocks noChangeArrowheads="1"/>
          </p:cNvSpPr>
          <p:nvPr/>
        </p:nvSpPr>
        <p:spPr bwMode="auto">
          <a:xfrm>
            <a:off x="101598" y="6168195"/>
            <a:ext cx="7511562" cy="25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a:lnSpc>
                <a:spcPct val="90000"/>
              </a:lnSpc>
              <a:spcBef>
                <a:spcPts val="813"/>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400"/>
              </a:spcBef>
              <a:buFont typeface="Arial" panose="020B0604020202020204" pitchFamily="34" charset="0"/>
              <a:buChar char="•"/>
              <a:defRPr kumimoji="1" sz="19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400"/>
              </a:spcBef>
              <a:buFont typeface="Arial" panose="020B0604020202020204" pitchFamily="34" charset="0"/>
              <a:buChar char="•"/>
              <a:defRPr kumimoji="1" sz="16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400"/>
              </a:spcBef>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400"/>
              </a:spcBef>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400"/>
              </a:spcBef>
              <a:spcAft>
                <a:spcPct val="0"/>
              </a:spcAft>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400"/>
              </a:spcBef>
              <a:spcAft>
                <a:spcPct val="0"/>
              </a:spcAft>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400"/>
              </a:spcBef>
              <a:spcAft>
                <a:spcPct val="0"/>
              </a:spcAft>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400"/>
              </a:spcBef>
              <a:spcAft>
                <a:spcPct val="0"/>
              </a:spcAft>
              <a:buFont typeface="Arial" panose="020B0604020202020204" pitchFamily="34" charset="0"/>
              <a:buChar char="•"/>
              <a:defRPr kumimoji="1" sz="1400">
                <a:solidFill>
                  <a:schemeClr val="tx1"/>
                </a:solidFill>
                <a:latin typeface="Calibri" panose="020F0502020204030204" pitchFamily="34" charset="0"/>
                <a:ea typeface="ＭＳ Ｐゴシック" panose="020B0600070205080204" pitchFamily="50" charset="-128"/>
              </a:defRPr>
            </a:lvl9pPr>
          </a:lstStyle>
          <a:p>
            <a:pPr marL="0" marR="0" lvl="0" indent="0" algn="l" defTabSz="844083" rtl="0" eaLnBrk="1" fontAlgn="base" latinLnBrk="0" hangingPunct="1">
              <a:lnSpc>
                <a:spcPct val="80000"/>
              </a:lnSpc>
              <a:spcBef>
                <a:spcPct val="20000"/>
              </a:spcBef>
              <a:spcAft>
                <a:spcPct val="0"/>
              </a:spcAft>
              <a:buClrTx/>
              <a:buSzTx/>
              <a:buFont typeface="Arial" panose="020B0604020202020204" pitchFamily="34" charset="0"/>
              <a:buNone/>
              <a:tabLst/>
              <a:defRPr/>
            </a:pPr>
            <a:r>
              <a:rPr kumimoji="1" lang="en-US" altLang="ja-JP"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en-US" altLang="ja-JP" sz="1300" b="0" i="0" u="none" strike="noStrike" kern="1200" cap="none" spc="0" normalizeH="0" baseline="0" noProof="0" dirty="0" err="1">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ChE</a:t>
            </a:r>
            <a:r>
              <a:rPr kumimoji="1" lang="en-US" altLang="ja-JP"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en-US" altLang="ja-JP"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Cholinesterase, NMDA: N-methyl-D-</a:t>
            </a:r>
            <a:r>
              <a:rPr kumimoji="1" lang="en-US" altLang="ja-JP" sz="1300" b="0" i="0" u="none" strike="noStrike" kern="1200" cap="none" spc="0" normalizeH="0" baseline="0" noProof="0" dirty="0" err="1">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asparate</a:t>
            </a:r>
            <a:endPar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 name="正方形/長方形 1"/>
          <p:cNvSpPr/>
          <p:nvPr/>
        </p:nvSpPr>
        <p:spPr>
          <a:xfrm>
            <a:off x="169376" y="6348964"/>
            <a:ext cx="7378050" cy="292388"/>
          </a:xfrm>
          <a:prstGeom prst="rect">
            <a:avLst/>
          </a:prstGeom>
        </p:spPr>
        <p:txBody>
          <a:bodyPr wrap="square">
            <a:spAutoFit/>
          </a:bodyPr>
          <a:lstStyle/>
          <a:p>
            <a:pPr marL="0" marR="0" lvl="0" indent="0" algn="l" defTabSz="844083" rtl="0" eaLnBrk="0" fontAlgn="base" latinLnBrk="0" hangingPunct="0">
              <a:lnSpc>
                <a:spcPct val="100000"/>
              </a:lnSpc>
              <a:spcBef>
                <a:spcPct val="0"/>
              </a:spcBef>
              <a:spcAft>
                <a:spcPct val="0"/>
              </a:spcAft>
              <a:buClrTx/>
              <a:buSzTx/>
              <a:buFontTx/>
              <a:buNone/>
              <a:tabLst/>
              <a:defRPr/>
            </a:pPr>
            <a:r>
              <a:rPr kumimoji="1" lang="en-US" altLang="ja-JP" sz="1300" b="0" i="0" u="none" strike="noStrike" kern="1200" cap="none" spc="0"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cs typeface="+mn-cs"/>
              </a:rPr>
              <a:t>Noetzli</a:t>
            </a:r>
            <a:r>
              <a:rPr kumimoji="1" lang="en-US" altLang="ja-JP"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M,</a:t>
            </a:r>
            <a:r>
              <a:rPr kumimoji="1" lang="ja-JP" altLang="en-US"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and </a:t>
            </a:r>
            <a:r>
              <a:rPr kumimoji="1" lang="en-US" altLang="ja-JP" sz="1300" b="0" i="0" u="none" strike="noStrike" kern="1200" cap="none" spc="0"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Eap</a:t>
            </a:r>
            <a:r>
              <a:rPr kumimoji="1" lang="en-US" altLang="ja-JP"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CB. Clin </a:t>
            </a:r>
            <a:r>
              <a:rPr kumimoji="1" lang="en-US" altLang="ja-JP" sz="1300" b="0" i="0" u="none" strike="noStrike" kern="1200" cap="none" spc="0"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cs typeface="+mn-cs"/>
              </a:rPr>
              <a:t>Pharmacokinet</a:t>
            </a:r>
            <a:r>
              <a:rPr kumimoji="1" lang="en-US" altLang="ja-JP"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2013 Apr;52(4):225-41. </a:t>
            </a:r>
            <a:r>
              <a:rPr kumimoji="1" lang="ja-JP" altLang="en-US"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より引用</a:t>
            </a:r>
            <a:endParaRPr kumimoji="1" lang="en-US" altLang="ja-JP" sz="13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a:extLst>
              <a:ext uri="{FF2B5EF4-FFF2-40B4-BE49-F238E27FC236}">
                <a16:creationId xmlns:a16="http://schemas.microsoft.com/office/drawing/2014/main" id="{F2C23A4D-4AA5-4A40-AACF-3786199C7229}"/>
              </a:ext>
            </a:extLst>
          </p:cNvPr>
          <p:cNvSpPr/>
          <p:nvPr/>
        </p:nvSpPr>
        <p:spPr>
          <a:xfrm>
            <a:off x="0" y="-946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3" name="正方形/長方形 3"/>
          <p:cNvSpPr>
            <a:spLocks noChangeArrowheads="1"/>
          </p:cNvSpPr>
          <p:nvPr/>
        </p:nvSpPr>
        <p:spPr bwMode="auto">
          <a:xfrm>
            <a:off x="716596" y="35123"/>
            <a:ext cx="570360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85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アルツハイマー型認知症</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認知症治療薬</a:t>
            </a:r>
          </a:p>
        </p:txBody>
      </p:sp>
      <p:sp>
        <p:nvSpPr>
          <p:cNvPr id="7" name="テキスト ボックス 6">
            <a:extLst>
              <a:ext uri="{FF2B5EF4-FFF2-40B4-BE49-F238E27FC236}">
                <a16:creationId xmlns:a16="http://schemas.microsoft.com/office/drawing/2014/main" id="{9AE338B4-08FA-446B-B4A1-BF38BAB61327}"/>
              </a:ext>
            </a:extLst>
          </p:cNvPr>
          <p:cNvSpPr txBox="1"/>
          <p:nvPr/>
        </p:nvSpPr>
        <p:spPr>
          <a:xfrm>
            <a:off x="0" y="710716"/>
            <a:ext cx="1227912"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6〕</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002400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824459" y="1325708"/>
            <a:ext cx="7918373" cy="4784016"/>
          </a:xfrm>
        </p:spPr>
        <p:txBody>
          <a:bodyPr>
            <a:normAutofit/>
          </a:bodyPr>
          <a:lstStyle/>
          <a:p>
            <a:pPr marL="0" indent="0">
              <a:lnSpc>
                <a:spcPts val="3300"/>
              </a:lnSpc>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認知症本人への介入</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0" indent="0">
              <a:lnSpc>
                <a:spcPts val="3300"/>
              </a:lnSpc>
              <a:spcBef>
                <a:spcPts val="1200"/>
              </a:spcBef>
              <a:buNone/>
            </a:pPr>
            <a:r>
              <a:rPr kumimoji="1" lang="ja-JP" altLang="en-US" sz="2400" b="1" dirty="0">
                <a:latin typeface="BIZ UDPゴシック" panose="020B0400000000000000" pitchFamily="50" charset="-128"/>
                <a:ea typeface="BIZ UDPゴシック" panose="020B0400000000000000" pitchFamily="50" charset="-128"/>
              </a:rPr>
              <a:t>  </a:t>
            </a:r>
            <a:r>
              <a:rPr kumimoji="1" lang="ja-JP" altLang="en-US" sz="2400" b="1" dirty="0">
                <a:solidFill>
                  <a:srgbClr val="E28700"/>
                </a:solidFill>
                <a:latin typeface="BIZ UDPゴシック" panose="020B0400000000000000" pitchFamily="50" charset="-128"/>
                <a:ea typeface="BIZ UDPゴシック" panose="020B0400000000000000" pitchFamily="50" charset="-128"/>
              </a:rPr>
              <a:t> </a:t>
            </a:r>
            <a:r>
              <a:rPr kumimoji="1" lang="ja-JP" altLang="en-US" sz="2400" b="1" dirty="0">
                <a:solidFill>
                  <a:srgbClr val="CC7900"/>
                </a:solidFill>
                <a:latin typeface="BIZ UDPゴシック" panose="020B0400000000000000" pitchFamily="50" charset="-128"/>
                <a:ea typeface="BIZ UDPゴシック" panose="020B0400000000000000" pitchFamily="50" charset="-128"/>
              </a:rPr>
              <a:t>●</a:t>
            </a:r>
            <a:r>
              <a:rPr kumimoji="1" lang="ja-JP" altLang="en-US" sz="2400" b="1" dirty="0">
                <a:solidFill>
                  <a:srgbClr val="E28700"/>
                </a:solidFill>
                <a:latin typeface="BIZ UDPゴシック" panose="020B0400000000000000" pitchFamily="50" charset="-128"/>
                <a:ea typeface="BIZ UDPゴシック" panose="020B0400000000000000" pitchFamily="50" charset="-128"/>
              </a:rPr>
              <a:t> </a:t>
            </a:r>
            <a:r>
              <a:rPr kumimoji="1" lang="ja-JP" altLang="en-US" sz="2400" b="1" dirty="0">
                <a:latin typeface="BIZ UDPゴシック" panose="020B0400000000000000" pitchFamily="50" charset="-128"/>
                <a:ea typeface="BIZ UDPゴシック" panose="020B0400000000000000" pitchFamily="50" charset="-128"/>
              </a:rPr>
              <a:t>認知機能訓練、認知刺激、</a:t>
            </a:r>
            <a:r>
              <a:rPr lang="ja-JP" altLang="en-US" sz="2400" b="1" dirty="0">
                <a:latin typeface="BIZ UDPゴシック" panose="020B0400000000000000" pitchFamily="50" charset="-128"/>
                <a:ea typeface="BIZ UDPゴシック" panose="020B0400000000000000" pitchFamily="50" charset="-128"/>
              </a:rPr>
              <a:t>認知リハビリテーション</a:t>
            </a:r>
            <a:endParaRPr kumimoji="1" lang="en-US" altLang="ja-JP" sz="2400" b="1" dirty="0">
              <a:latin typeface="BIZ UDPゴシック" panose="020B0400000000000000" pitchFamily="50" charset="-128"/>
              <a:ea typeface="BIZ UDPゴシック" panose="020B0400000000000000" pitchFamily="50" charset="-128"/>
            </a:endParaRPr>
          </a:p>
          <a:p>
            <a:pPr marL="0" indent="0">
              <a:lnSpc>
                <a:spcPts val="3300"/>
              </a:lnSpc>
              <a:buNone/>
            </a:pPr>
            <a:r>
              <a:rPr lang="ja-JP" altLang="en-US" sz="2400" b="1" dirty="0">
                <a:latin typeface="BIZ UDPゴシック" panose="020B0400000000000000" pitchFamily="50" charset="-128"/>
                <a:ea typeface="BIZ UDPゴシック" panose="020B0400000000000000"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rPr>
              <a:t>●</a:t>
            </a:r>
            <a:r>
              <a:rPr lang="ja-JP" altLang="en-US" sz="2400" b="1" dirty="0">
                <a:latin typeface="BIZ UDPゴシック" panose="020B0400000000000000" pitchFamily="50" charset="-128"/>
                <a:ea typeface="BIZ UDPゴシック" panose="020B0400000000000000" pitchFamily="50" charset="-128"/>
              </a:rPr>
              <a:t> 運動療法、マッサージ</a:t>
            </a:r>
            <a:endParaRPr lang="en-US" altLang="ja-JP" sz="2400" b="1" dirty="0">
              <a:latin typeface="BIZ UDPゴシック" panose="020B0400000000000000" pitchFamily="50" charset="-128"/>
              <a:ea typeface="BIZ UDPゴシック" panose="020B0400000000000000" pitchFamily="50" charset="-128"/>
            </a:endParaRPr>
          </a:p>
          <a:p>
            <a:pPr marL="0" indent="0">
              <a:lnSpc>
                <a:spcPts val="3300"/>
              </a:lnSpc>
              <a:buNone/>
            </a:pPr>
            <a:r>
              <a:rPr lang="ja-JP" altLang="en-US" sz="2400" b="1" dirty="0">
                <a:solidFill>
                  <a:srgbClr val="5C8A00"/>
                </a:solidFill>
                <a:latin typeface="BIZ UDPゴシック" panose="020B0400000000000000" pitchFamily="50" charset="-128"/>
                <a:ea typeface="BIZ UDPゴシック" panose="020B0400000000000000"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rPr>
              <a:t>●</a:t>
            </a:r>
            <a:r>
              <a:rPr lang="ja-JP" altLang="en-US" sz="2400" b="1" dirty="0">
                <a:solidFill>
                  <a:srgbClr val="5C8A00"/>
                </a:solidFill>
                <a:latin typeface="BIZ UDPゴシック" panose="020B0400000000000000" pitchFamily="50" charset="-128"/>
                <a:ea typeface="BIZ UDPゴシック" panose="020B0400000000000000" pitchFamily="50" charset="-128"/>
              </a:rPr>
              <a:t> </a:t>
            </a:r>
            <a:r>
              <a:rPr lang="ja-JP" altLang="en-US" sz="2400" b="1" dirty="0">
                <a:latin typeface="BIZ UDPゴシック" panose="020B0400000000000000" pitchFamily="50" charset="-128"/>
                <a:ea typeface="BIZ UDPゴシック" panose="020B0400000000000000" pitchFamily="50" charset="-128"/>
              </a:rPr>
              <a:t>音楽療法、作業療法、レクリエーション</a:t>
            </a:r>
            <a:endParaRPr kumimoji="1" lang="en-US" altLang="ja-JP" sz="2400" b="1" dirty="0">
              <a:latin typeface="BIZ UDPゴシック" panose="020B0400000000000000" pitchFamily="50" charset="-128"/>
              <a:ea typeface="BIZ UDPゴシック" panose="020B0400000000000000" pitchFamily="50" charset="-128"/>
            </a:endParaRPr>
          </a:p>
          <a:p>
            <a:pPr marL="0" indent="0">
              <a:lnSpc>
                <a:spcPts val="3300"/>
              </a:lnSpc>
              <a:buNone/>
            </a:pPr>
            <a:r>
              <a:rPr lang="ja-JP" altLang="en-US" sz="2400" b="1" dirty="0">
                <a:solidFill>
                  <a:srgbClr val="5C8A00"/>
                </a:solidFill>
                <a:latin typeface="BIZ UDPゴシック" panose="020B0400000000000000" pitchFamily="50" charset="-128"/>
                <a:ea typeface="BIZ UDPゴシック" panose="020B0400000000000000"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rPr>
              <a:t>●</a:t>
            </a:r>
            <a:r>
              <a:rPr lang="ja-JP" altLang="en-US" sz="2400" b="1" dirty="0">
                <a:solidFill>
                  <a:srgbClr val="5C8A00"/>
                </a:solidFill>
                <a:latin typeface="BIZ UDPゴシック" panose="020B0400000000000000" pitchFamily="50" charset="-128"/>
                <a:ea typeface="BIZ UDPゴシック" panose="020B0400000000000000" pitchFamily="50" charset="-128"/>
              </a:rPr>
              <a:t> </a:t>
            </a:r>
            <a:r>
              <a:rPr lang="ja-JP" altLang="en-US" sz="2400" b="1" dirty="0">
                <a:latin typeface="BIZ UDPゴシック" panose="020B0400000000000000" pitchFamily="50" charset="-128"/>
                <a:ea typeface="BIZ UDPゴシック" panose="020B0400000000000000" pitchFamily="50" charset="-128"/>
              </a:rPr>
              <a:t>回想法、支持的精神療法、バリデーション療法</a:t>
            </a:r>
            <a:endParaRPr lang="en-US" altLang="ja-JP" sz="2400" b="1" dirty="0">
              <a:latin typeface="BIZ UDPゴシック" panose="020B0400000000000000" pitchFamily="50" charset="-128"/>
              <a:ea typeface="BIZ UDPゴシック" panose="020B0400000000000000" pitchFamily="50" charset="-128"/>
            </a:endParaRPr>
          </a:p>
          <a:p>
            <a:pPr marL="0" indent="0">
              <a:lnSpc>
                <a:spcPts val="3300"/>
              </a:lnSpc>
              <a:spcBef>
                <a:spcPts val="18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介護者への介入</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0" indent="0">
              <a:lnSpc>
                <a:spcPts val="3300"/>
              </a:lnSpc>
              <a:spcBef>
                <a:spcPts val="1200"/>
              </a:spcBef>
              <a:buNone/>
            </a:pPr>
            <a:r>
              <a:rPr kumimoji="1" lang="ja-JP" altLang="en-US" sz="2400" b="1" dirty="0">
                <a:latin typeface="BIZ UDPゴシック" panose="020B0400000000000000" pitchFamily="50" charset="-128"/>
                <a:ea typeface="BIZ UDPゴシック" panose="020B0400000000000000" pitchFamily="50" charset="-128"/>
              </a:rPr>
              <a:t>   </a:t>
            </a:r>
            <a:r>
              <a:rPr kumimoji="1" lang="ja-JP" altLang="en-US" sz="2400" b="1" dirty="0">
                <a:solidFill>
                  <a:srgbClr val="CC7900"/>
                </a:solidFill>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心理教育、スキル訓練</a:t>
            </a:r>
            <a:endParaRPr kumimoji="1" lang="en-US" altLang="ja-JP" sz="2400" b="1" dirty="0">
              <a:latin typeface="BIZ UDPゴシック" panose="020B0400000000000000" pitchFamily="50" charset="-128"/>
              <a:ea typeface="BIZ UDPゴシック" panose="020B0400000000000000" pitchFamily="50" charset="-128"/>
            </a:endParaRPr>
          </a:p>
          <a:p>
            <a:pPr marL="0" indent="0">
              <a:lnSpc>
                <a:spcPts val="3300"/>
              </a:lnSpc>
              <a:buNone/>
            </a:pPr>
            <a:r>
              <a:rPr kumimoji="1" lang="ja-JP" altLang="en-US" sz="2400" b="1" dirty="0">
                <a:latin typeface="BIZ UDPゴシック" panose="020B0400000000000000" pitchFamily="50" charset="-128"/>
                <a:ea typeface="BIZ UDPゴシック" panose="020B0400000000000000" pitchFamily="50" charset="-128"/>
              </a:rPr>
              <a:t>   </a:t>
            </a:r>
            <a:r>
              <a:rPr kumimoji="1" lang="ja-JP" altLang="en-US" sz="2400" b="1" dirty="0">
                <a:solidFill>
                  <a:srgbClr val="CC7900"/>
                </a:solidFill>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a:t>
            </a:r>
            <a:r>
              <a:rPr lang="ja-JP" altLang="en-US" sz="2400" b="1" dirty="0">
                <a:latin typeface="BIZ UDPゴシック" panose="020B0400000000000000" pitchFamily="50" charset="-128"/>
                <a:ea typeface="BIZ UDPゴシック" panose="020B0400000000000000" pitchFamily="50" charset="-128"/>
              </a:rPr>
              <a:t>介護者サポート、ケースマネジメント、レスパイトケア</a:t>
            </a:r>
            <a:endParaRPr kumimoji="1" lang="en-US" altLang="ja-JP" sz="2400" b="1" dirty="0">
              <a:latin typeface="BIZ UDPゴシック" panose="020B0400000000000000" pitchFamily="50" charset="-128"/>
              <a:ea typeface="BIZ UDPゴシック" panose="020B0400000000000000" pitchFamily="50" charset="-128"/>
            </a:endParaRPr>
          </a:p>
          <a:p>
            <a:pPr marL="0" indent="0">
              <a:lnSpc>
                <a:spcPts val="3300"/>
              </a:lnSpc>
              <a:buNone/>
            </a:pPr>
            <a:r>
              <a:rPr kumimoji="1" lang="ja-JP" altLang="en-US" sz="2400" b="1" dirty="0">
                <a:latin typeface="BIZ UDPゴシック" panose="020B0400000000000000" pitchFamily="50" charset="-128"/>
                <a:ea typeface="BIZ UDPゴシック" panose="020B0400000000000000" pitchFamily="50" charset="-128"/>
              </a:rPr>
              <a:t>   </a:t>
            </a:r>
            <a:r>
              <a:rPr kumimoji="1" lang="ja-JP" altLang="en-US" sz="2400" b="1" dirty="0">
                <a:solidFill>
                  <a:srgbClr val="CC7900"/>
                </a:solidFill>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a:t>
            </a:r>
            <a:r>
              <a:rPr lang="ja-JP" altLang="en-US" sz="2400" b="1" dirty="0">
                <a:latin typeface="BIZ UDPゴシック" panose="020B0400000000000000" pitchFamily="50" charset="-128"/>
                <a:ea typeface="BIZ UDPゴシック" panose="020B0400000000000000" pitchFamily="50" charset="-128"/>
              </a:rPr>
              <a:t>介護者のセルフケア、認知行動療法</a:t>
            </a:r>
            <a:endParaRPr kumimoji="1" lang="ja-JP" altLang="en-US" sz="2400" b="1" dirty="0">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012CAE00-0672-437D-9493-342095332CE1}"/>
              </a:ext>
            </a:extLst>
          </p:cNvPr>
          <p:cNvSpPr/>
          <p:nvPr/>
        </p:nvSpPr>
        <p:spPr>
          <a:xfrm>
            <a:off x="300643" y="61015"/>
            <a:ext cx="8750626" cy="553998"/>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認知症の非薬物的介入</a:t>
            </a:r>
          </a:p>
        </p:txBody>
      </p:sp>
      <p:sp>
        <p:nvSpPr>
          <p:cNvPr id="6" name="Rectangle 17">
            <a:extLst>
              <a:ext uri="{FF2B5EF4-FFF2-40B4-BE49-F238E27FC236}">
                <a16:creationId xmlns:a16="http://schemas.microsoft.com/office/drawing/2014/main" id="{C0FF4361-9E8C-4A7A-9C59-F9760EE2A0B0}"/>
              </a:ext>
            </a:extLst>
          </p:cNvPr>
          <p:cNvSpPr>
            <a:spLocks noChangeArrowheads="1"/>
          </p:cNvSpPr>
          <p:nvPr/>
        </p:nvSpPr>
        <p:spPr bwMode="auto">
          <a:xfrm>
            <a:off x="2668033" y="6493229"/>
            <a:ext cx="6377066" cy="274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marL="355600" indent="-3556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328254" marR="0" lvl="0" indent="-328254" algn="r" defTabSz="844083" rtl="0" eaLnBrk="1" fontAlgn="base" latinLnBrk="0" hangingPunct="1">
              <a:lnSpc>
                <a:spcPct val="80000"/>
              </a:lnSpc>
              <a:spcBef>
                <a:spcPct val="20000"/>
              </a:spcBef>
              <a:spcAft>
                <a:spcPct val="0"/>
              </a:spcAft>
              <a:buClrTx/>
              <a:buSzTx/>
              <a:buFontTx/>
              <a:buNone/>
              <a:tabLst/>
              <a:defRPr/>
            </a:pP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認知症疾患診療ガイドライン</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2017</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認知症疾患診療ガイドライン作成委員会</a:t>
            </a:r>
            <a:endPar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7D8B5EAB-D574-4DF2-A8FE-C7DCFE28274A}"/>
              </a:ext>
            </a:extLst>
          </p:cNvPr>
          <p:cNvSpPr txBox="1"/>
          <p:nvPr/>
        </p:nvSpPr>
        <p:spPr>
          <a:xfrm>
            <a:off x="11754" y="713570"/>
            <a:ext cx="1264088"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7〕</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13664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57464" y="1331924"/>
            <a:ext cx="8236983" cy="4781128"/>
          </a:xfrm>
        </p:spPr>
        <p:txBody>
          <a:bodyPr>
            <a:noAutofit/>
          </a:bodyPr>
          <a:lstStyle/>
          <a:p>
            <a:pPr marL="450850" indent="-450850">
              <a:spcBef>
                <a:spcPts val="1800"/>
              </a:spcBef>
              <a:buNone/>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心理</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的サポート</a:t>
            </a:r>
            <a:endParaRPr kumimoji="1"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介護者自身がどのような状況に置かれていると認識して</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1" indent="0">
              <a:buNone/>
            </a:pPr>
            <a:r>
              <a:rPr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いるかを尋ねる</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自分の置かれた状況について話す</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新たに生じた役割がどのようなものかを考える機会を提供</a:t>
            </a:r>
            <a:endParaRPr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indent="-450850">
              <a:spcBef>
                <a:spcPts val="18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情報提供</a:t>
            </a:r>
            <a:endParaRPr kumimoji="1"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疾病に関する情報、医療に関する情報、生活に関する情報</a:t>
            </a:r>
            <a:endParaRPr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家族教室、家族会の紹介等</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indent="-450850">
              <a:spcBef>
                <a:spcPts val="18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専門サービスの紹介</a:t>
            </a:r>
          </a:p>
        </p:txBody>
      </p:sp>
      <p:sp>
        <p:nvSpPr>
          <p:cNvPr id="6" name="正方形/長方形 5">
            <a:extLst>
              <a:ext uri="{FF2B5EF4-FFF2-40B4-BE49-F238E27FC236}">
                <a16:creationId xmlns:a16="http://schemas.microsoft.com/office/drawing/2014/main" id="{F5142C44-54E5-447F-8C20-5CD661389F2E}"/>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116C44AB-CD1E-4C9F-98CF-CE5D4BB41F7B}"/>
              </a:ext>
            </a:extLst>
          </p:cNvPr>
          <p:cNvSpPr/>
          <p:nvPr/>
        </p:nvSpPr>
        <p:spPr>
          <a:xfrm>
            <a:off x="300643" y="61015"/>
            <a:ext cx="8750626" cy="553998"/>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3000" b="1" dirty="0">
                <a:solidFill>
                  <a:srgbClr val="FFFFFF"/>
                </a:solidFill>
                <a:latin typeface="BIZ UDPゴシック" panose="020B0400000000000000" pitchFamily="50" charset="-128"/>
                <a:ea typeface="BIZ UDPゴシック" panose="020B0400000000000000" pitchFamily="50" charset="-128"/>
              </a:rPr>
              <a:t>介護者への支援</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6">
            <a:extLst>
              <a:ext uri="{FF2B5EF4-FFF2-40B4-BE49-F238E27FC236}">
                <a16:creationId xmlns:a16="http://schemas.microsoft.com/office/drawing/2014/main" id="{63D73940-31BA-4B2D-92A3-37BC3C50530F}"/>
              </a:ext>
            </a:extLst>
          </p:cNvPr>
          <p:cNvSpPr txBox="1"/>
          <p:nvPr/>
        </p:nvSpPr>
        <p:spPr>
          <a:xfrm>
            <a:off x="0" y="713570"/>
            <a:ext cx="1265257"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85171857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25076</TotalTime>
  <Words>3811</Words>
  <Application>Microsoft Office PowerPoint</Application>
  <PresentationFormat>画面に合わせる (4:3)</PresentationFormat>
  <Paragraphs>477</Paragraphs>
  <Slides>36</Slides>
  <Notes>36</Notes>
  <HiddenSlides>0</HiddenSlides>
  <MMClips>0</MMClips>
  <ScaleCrop>false</ScaleCrop>
  <HeadingPairs>
    <vt:vector size="6" baseType="variant">
      <vt:variant>
        <vt:lpstr>使用されているフォント</vt:lpstr>
      </vt:variant>
      <vt:variant>
        <vt:i4>9</vt:i4>
      </vt:variant>
      <vt:variant>
        <vt:lpstr>テーマ</vt:lpstr>
      </vt:variant>
      <vt:variant>
        <vt:i4>4</vt:i4>
      </vt:variant>
      <vt:variant>
        <vt:lpstr>スライド タイトル</vt:lpstr>
      </vt:variant>
      <vt:variant>
        <vt:i4>36</vt:i4>
      </vt:variant>
    </vt:vector>
  </HeadingPairs>
  <TitlesOfParts>
    <vt:vector size="49" baseType="lpstr">
      <vt:lpstr>BIZ UDPゴシック</vt:lpstr>
      <vt:lpstr>HGPｺﾞｼｯｸM</vt:lpstr>
      <vt:lpstr>Meiryo UI</vt:lpstr>
      <vt:lpstr>ＭＳ Ｐ明朝</vt:lpstr>
      <vt:lpstr>メイリオ</vt:lpstr>
      <vt:lpstr>Arial</vt:lpstr>
      <vt:lpstr>Calibri</vt:lpstr>
      <vt:lpstr>Century</vt:lpstr>
      <vt:lpstr>Wingdings</vt:lpstr>
      <vt:lpstr>標準デザイン</vt:lpstr>
      <vt:lpstr>3_Office ​​テーマ</vt:lpstr>
      <vt:lpstr>2_標準デザイン</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BPSD対応の基本</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ab ham</cp:lastModifiedBy>
  <cp:revision>1620</cp:revision>
  <cp:lastPrinted>2022-03-17T09:59:12Z</cp:lastPrinted>
  <dcterms:created xsi:type="dcterms:W3CDTF">2004-06-29T16:14:50Z</dcterms:created>
  <dcterms:modified xsi:type="dcterms:W3CDTF">2022-03-25T02:02:04Z</dcterms:modified>
</cp:coreProperties>
</file>